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8123" r:id="rId2"/>
    <p:sldMasterId id="2147483766" r:id="rId3"/>
    <p:sldMasterId id="2147483697" r:id="rId4"/>
    <p:sldMasterId id="2147483685" r:id="rId5"/>
    <p:sldMasterId id="2147483673" r:id="rId6"/>
    <p:sldMasterId id="2147483661" r:id="rId7"/>
  </p:sldMasterIdLst>
  <p:notesMasterIdLst>
    <p:notesMasterId r:id="rId30"/>
  </p:notesMasterIdLst>
  <p:handoutMasterIdLst>
    <p:handoutMasterId r:id="rId31"/>
  </p:handoutMasterIdLst>
  <p:sldIdLst>
    <p:sldId id="446" r:id="rId8"/>
    <p:sldId id="569" r:id="rId9"/>
    <p:sldId id="585" r:id="rId10"/>
    <p:sldId id="587" r:id="rId11"/>
    <p:sldId id="588" r:id="rId12"/>
    <p:sldId id="592" r:id="rId13"/>
    <p:sldId id="582" r:id="rId14"/>
    <p:sldId id="591" r:id="rId15"/>
    <p:sldId id="570" r:id="rId16"/>
    <p:sldId id="572" r:id="rId17"/>
    <p:sldId id="573" r:id="rId18"/>
    <p:sldId id="575" r:id="rId19"/>
    <p:sldId id="574" r:id="rId20"/>
    <p:sldId id="576" r:id="rId21"/>
    <p:sldId id="577" r:id="rId22"/>
    <p:sldId id="578" r:id="rId23"/>
    <p:sldId id="579" r:id="rId24"/>
    <p:sldId id="580" r:id="rId25"/>
    <p:sldId id="581" r:id="rId26"/>
    <p:sldId id="593" r:id="rId27"/>
    <p:sldId id="550" r:id="rId28"/>
    <p:sldId id="468" r:id="rId29"/>
  </p:sldIdLst>
  <p:sldSz cx="9144000" cy="6858000" type="screen4x3"/>
  <p:notesSz cx="6954838" cy="93091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2C1FE"/>
    <a:srgbClr val="CE02CE"/>
    <a:srgbClr val="006600"/>
    <a:srgbClr val="CC3300"/>
    <a:srgbClr val="990000"/>
    <a:srgbClr val="C8089F"/>
    <a:srgbClr val="FF0000"/>
    <a:srgbClr val="000099"/>
    <a:srgbClr val="0000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9" autoAdjust="0"/>
    <p:restoredTop sz="94125" autoAdjust="0"/>
  </p:normalViewPr>
  <p:slideViewPr>
    <p:cSldViewPr>
      <p:cViewPr varScale="1">
        <p:scale>
          <a:sx n="72" d="100"/>
          <a:sy n="72" d="100"/>
        </p:scale>
        <p:origin x="948" y="64"/>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varScale="1">
      <p:scale>
        <a:sx n="1" d="1"/>
        <a:sy n="1" d="1"/>
      </p:scale>
      <p:origin x="0" y="-6656"/>
    </p:cViewPr>
  </p:sorterViewPr>
  <p:notesViewPr>
    <p:cSldViewPr>
      <p:cViewPr>
        <p:scale>
          <a:sx n="75" d="100"/>
          <a:sy n="75" d="100"/>
        </p:scale>
        <p:origin x="-1368" y="-58"/>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273665" y="8787311"/>
            <a:ext cx="418075" cy="278595"/>
          </a:xfrm>
          <a:prstGeom prst="rect">
            <a:avLst/>
          </a:prstGeom>
          <a:noFill/>
          <a:ln w="12700">
            <a:noFill/>
            <a:miter lim="800000"/>
            <a:headEnd/>
            <a:tailEnd/>
          </a:ln>
          <a:effectLst/>
        </p:spPr>
        <p:txBody>
          <a:bodyPr wrap="none" lIns="91190" tIns="45594" rIns="91190" bIns="45594" anchor="ctr"/>
          <a:lstStyle/>
          <a:p>
            <a:pPr eaLnBrk="0" hangingPunct="0">
              <a:defRPr/>
            </a:pPr>
            <a:endParaRPr lang="en-US"/>
          </a:p>
        </p:txBody>
      </p:sp>
    </p:spTree>
    <p:extLst>
      <p:ext uri="{BB962C8B-B14F-4D97-AF65-F5344CB8AC3E}">
        <p14:creationId xmlns:p14="http://schemas.microsoft.com/office/powerpoint/2010/main" val="166837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idx="2"/>
          </p:nvPr>
        </p:nvSpPr>
        <p:spPr bwMode="auto">
          <a:xfrm>
            <a:off x="1169988" y="711200"/>
            <a:ext cx="4616450" cy="34639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52108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w="6350"/>
        </p:spPr>
      </p:sp>
      <p:sp>
        <p:nvSpPr>
          <p:cNvPr id="31747"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dirty="0"/>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dirty="0"/>
              <a:t>The Craft of Scientific Presentations </a:t>
            </a:r>
            <a:r>
              <a:rPr lang="en-US" dirty="0"/>
              <a:t>(Springer, 2003). The homepage for this and other similar templates exist at the following web site:</a:t>
            </a:r>
          </a:p>
          <a:p>
            <a:pPr defTabSz="927943">
              <a:spcBef>
                <a:spcPct val="0"/>
              </a:spcBef>
            </a:pPr>
            <a:endParaRPr lang="en-US" dirty="0"/>
          </a:p>
          <a:p>
            <a:pPr defTabSz="927943">
              <a:spcBef>
                <a:spcPct val="0"/>
              </a:spcBef>
            </a:pPr>
            <a:r>
              <a:rPr lang="en-US" dirty="0"/>
              <a:t>	http://writing.eng.vt.edu/slides.html</a:t>
            </a:r>
          </a:p>
          <a:p>
            <a:pPr defTabSz="927943">
              <a:spcBef>
                <a:spcPct val="0"/>
              </a:spcBef>
            </a:pPr>
            <a:r>
              <a:rPr lang="en-US" dirty="0"/>
              <a:t> </a:t>
            </a:r>
          </a:p>
          <a:p>
            <a:pPr defTabSz="927943">
              <a:spcBef>
                <a:spcPct val="0"/>
              </a:spcBef>
            </a:pPr>
            <a:r>
              <a:rPr lang="en-US" dirty="0"/>
              <a:t>Right now you are viewing the notes pages. To work on the slides, click on “Slide” under “View.” </a:t>
            </a:r>
          </a:p>
          <a:p>
            <a:pPr defTabSz="927943">
              <a:spcBef>
                <a:spcPct val="0"/>
              </a:spcBef>
            </a:pPr>
            <a:endParaRPr lang="en-US" dirty="0"/>
          </a:p>
          <a:p>
            <a:pPr defTabSz="927943">
              <a:spcBef>
                <a:spcPct val="0"/>
              </a:spcBef>
            </a:pPr>
            <a:r>
              <a:rPr lang="en-US" sz="1100" dirty="0"/>
              <a:t>Reference slide:  Katrina Aspmo, Torunn Berg, and </a:t>
            </a:r>
            <a:r>
              <a:rPr lang="en-US" sz="1100" dirty="0" err="1"/>
              <a:t>Grethe</a:t>
            </a:r>
            <a:r>
              <a:rPr lang="en-US" sz="1100" dirty="0"/>
              <a:t> </a:t>
            </a:r>
            <a:r>
              <a:rPr lang="en-US" sz="1100" dirty="0" err="1"/>
              <a:t>Wibetoe</a:t>
            </a:r>
            <a:r>
              <a:rPr lang="en-US" sz="1100" dirty="0"/>
              <a:t>, “Atmospheric Mercury Depletion Events (AMDEs) in Polar Regions During Arctic Spring,” presentation (Oslo, Norway: University of Oslo, 16 June 2004). </a:t>
            </a:r>
          </a:p>
          <a:p>
            <a:pPr defTabSz="927943">
              <a:spcBef>
                <a:spcPct val="0"/>
              </a:spcBef>
            </a:pPr>
            <a:endParaRPr lang="en-US" sz="1100" i="1" dirty="0"/>
          </a:p>
          <a:p>
            <a:pPr defTabSz="927943">
              <a:spcBef>
                <a:spcPct val="0"/>
              </a:spcBef>
            </a:pPr>
            <a:r>
              <a:rPr lang="en-US" sz="1100" i="1" dirty="0"/>
              <a:t>___________________________________________</a:t>
            </a:r>
          </a:p>
          <a:p>
            <a:pPr defTabSz="927943">
              <a:spcBef>
                <a:spcPct val="0"/>
              </a:spcBef>
            </a:pPr>
            <a:r>
              <a:rPr lang="en-US" sz="1100" i="1" dirty="0"/>
              <a:t>*You are more than welcome to use this template for your presentation slides. You may not, though, distribute this template for profit or distribute this template without giving credit to the source.</a:t>
            </a:r>
            <a:r>
              <a:rPr lang="en-US" sz="1100" dirty="0"/>
              <a:t> </a:t>
            </a:r>
          </a:p>
        </p:txBody>
      </p:sp>
    </p:spTree>
    <p:extLst>
      <p:ext uri="{BB962C8B-B14F-4D97-AF65-F5344CB8AC3E}">
        <p14:creationId xmlns:p14="http://schemas.microsoft.com/office/powerpoint/2010/main" val="83037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33960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220343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97993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3107154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295491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2902231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234564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426834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2657424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251354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1872205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1137692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3314831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w="6350"/>
        </p:spPr>
      </p:sp>
      <p:sp>
        <p:nvSpPr>
          <p:cNvPr id="54275"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dirty="0"/>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dirty="0"/>
              <a:t>The Craft of Scientific Presentations </a:t>
            </a:r>
            <a:r>
              <a:rPr lang="en-US" dirty="0"/>
              <a:t>(Springer, 2003). The homepage for this and other similar templates exist at the following web site:</a:t>
            </a:r>
          </a:p>
          <a:p>
            <a:pPr defTabSz="927943">
              <a:spcBef>
                <a:spcPct val="0"/>
              </a:spcBef>
            </a:pPr>
            <a:endParaRPr lang="en-US" dirty="0"/>
          </a:p>
          <a:p>
            <a:pPr defTabSz="927943">
              <a:spcBef>
                <a:spcPct val="0"/>
              </a:spcBef>
            </a:pPr>
            <a:r>
              <a:rPr lang="en-US" dirty="0"/>
              <a:t>	http://writing.eng.vt.edu/slides.html</a:t>
            </a:r>
          </a:p>
          <a:p>
            <a:pPr defTabSz="927943">
              <a:spcBef>
                <a:spcPct val="0"/>
              </a:spcBef>
            </a:pPr>
            <a:r>
              <a:rPr lang="en-US" dirty="0"/>
              <a:t> </a:t>
            </a:r>
          </a:p>
          <a:p>
            <a:pPr defTabSz="927943">
              <a:spcBef>
                <a:spcPct val="0"/>
              </a:spcBef>
            </a:pPr>
            <a:r>
              <a:rPr lang="en-US" dirty="0"/>
              <a:t>Right now you are viewing the notes pages. To work on the slides, click on “Slide” under “View.” </a:t>
            </a:r>
          </a:p>
          <a:p>
            <a:pPr defTabSz="927943">
              <a:spcBef>
                <a:spcPct val="0"/>
              </a:spcBef>
            </a:pPr>
            <a:endParaRPr lang="en-US" dirty="0"/>
          </a:p>
          <a:p>
            <a:pPr defTabSz="927943">
              <a:spcBef>
                <a:spcPct val="0"/>
              </a:spcBef>
            </a:pPr>
            <a:r>
              <a:rPr lang="en-US" sz="1100" dirty="0"/>
              <a:t>Reference slide:  Katrina </a:t>
            </a:r>
            <a:r>
              <a:rPr lang="en-US" sz="1100" dirty="0" err="1"/>
              <a:t>Aspmo</a:t>
            </a:r>
            <a:r>
              <a:rPr lang="en-US" sz="1100" dirty="0"/>
              <a:t>, </a:t>
            </a:r>
            <a:r>
              <a:rPr lang="en-US" sz="1100" dirty="0" err="1"/>
              <a:t>Torunn</a:t>
            </a:r>
            <a:r>
              <a:rPr lang="en-US" sz="1100" dirty="0"/>
              <a:t> Berg, and </a:t>
            </a:r>
            <a:r>
              <a:rPr lang="en-US" sz="1100" dirty="0" err="1"/>
              <a:t>Grethe</a:t>
            </a:r>
            <a:r>
              <a:rPr lang="en-US" sz="1100" dirty="0"/>
              <a:t> </a:t>
            </a:r>
            <a:r>
              <a:rPr lang="en-US" sz="1100" dirty="0" err="1"/>
              <a:t>Wibetoe</a:t>
            </a:r>
            <a:r>
              <a:rPr lang="en-US" sz="1100" dirty="0"/>
              <a:t>, “Atmospheric Mercury Depletion Events (AMDEs) in Polar Regions During Arctic Spring,” presentation (Oslo, Norway: University of Oslo, 16 June 2004). </a:t>
            </a:r>
          </a:p>
          <a:p>
            <a:pPr defTabSz="927943">
              <a:spcBef>
                <a:spcPct val="0"/>
              </a:spcBef>
            </a:pPr>
            <a:endParaRPr lang="en-US" sz="1100" i="1" dirty="0"/>
          </a:p>
          <a:p>
            <a:pPr defTabSz="927943">
              <a:spcBef>
                <a:spcPct val="0"/>
              </a:spcBef>
            </a:pPr>
            <a:r>
              <a:rPr lang="en-US" sz="1100" i="1" dirty="0"/>
              <a:t>___________________________________________</a:t>
            </a:r>
          </a:p>
          <a:p>
            <a:pPr defTabSz="927943">
              <a:spcBef>
                <a:spcPct val="0"/>
              </a:spcBef>
            </a:pPr>
            <a:r>
              <a:rPr lang="en-US" sz="1100" i="1" dirty="0"/>
              <a:t>*You are more than welcome to use this template for your presentation slides. You may not, though, distribute this template for profit or distribute this template without giving credit to the source.</a:t>
            </a:r>
            <a:r>
              <a:rPr lang="en-US" sz="1100" dirty="0"/>
              <a:t> </a:t>
            </a:r>
          </a:p>
        </p:txBody>
      </p:sp>
    </p:spTree>
    <p:extLst>
      <p:ext uri="{BB962C8B-B14F-4D97-AF65-F5344CB8AC3E}">
        <p14:creationId xmlns:p14="http://schemas.microsoft.com/office/powerpoint/2010/main" val="147121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345204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298624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287018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403367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234766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40216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w="6350"/>
        </p:spPr>
      </p:sp>
      <p:sp>
        <p:nvSpPr>
          <p:cNvPr id="32771" name="Rectangle 3"/>
          <p:cNvSpPr>
            <a:spLocks noGrp="1" noChangeArrowheads="1"/>
          </p:cNvSpPr>
          <p:nvPr>
            <p:ph type="body" idx="1"/>
          </p:nvPr>
        </p:nvSpPr>
        <p:spPr bwMode="auto">
          <a:xfrm>
            <a:off x="1005192" y="4343631"/>
            <a:ext cx="5099913" cy="4189711"/>
          </a:xfrm>
          <a:prstGeom prst="rect">
            <a:avLst/>
          </a:prstGeom>
          <a:noFill/>
          <a:ln w="12700">
            <a:miter lim="800000"/>
            <a:headEnd/>
            <a:tailEnd/>
          </a:ln>
        </p:spPr>
        <p:txBody>
          <a:bodyPr lIns="91939" tIns="45163" rIns="91939" bIns="45163"/>
          <a:lstStyle/>
          <a:p>
            <a:pPr defTabSz="927943">
              <a:spcBef>
                <a:spcPct val="0"/>
              </a:spcBef>
            </a:pPr>
            <a:r>
              <a:rPr lang="en-US"/>
              <a:t>This file is a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pages 113-152 of </a:t>
            </a:r>
            <a:r>
              <a:rPr lang="en-US" i="1"/>
              <a:t>The Craft of Scientific Presentations </a:t>
            </a:r>
            <a:r>
              <a:rPr lang="en-US"/>
              <a:t>(Springer, 2003). The homepage for this and other similar templates exist at the following web site:</a:t>
            </a:r>
          </a:p>
          <a:p>
            <a:pPr defTabSz="927943">
              <a:spcBef>
                <a:spcPct val="0"/>
              </a:spcBef>
            </a:pPr>
            <a:endParaRPr lang="en-US"/>
          </a:p>
          <a:p>
            <a:pPr defTabSz="927943">
              <a:spcBef>
                <a:spcPct val="0"/>
              </a:spcBef>
            </a:pPr>
            <a:r>
              <a:rPr lang="en-US"/>
              <a:t>	http://writing.eng.vt.edu/slides.html</a:t>
            </a:r>
          </a:p>
          <a:p>
            <a:pPr defTabSz="927943">
              <a:spcBef>
                <a:spcPct val="0"/>
              </a:spcBef>
            </a:pPr>
            <a:r>
              <a:rPr lang="en-US"/>
              <a:t> </a:t>
            </a:r>
          </a:p>
          <a:p>
            <a:pPr defTabSz="927943">
              <a:spcBef>
                <a:spcPct val="0"/>
              </a:spcBef>
            </a:pPr>
            <a:r>
              <a:rPr lang="en-US"/>
              <a:t>Right now you are viewing the notes pages. To work on the slides, click on “Slide” under “View.” </a:t>
            </a:r>
          </a:p>
          <a:p>
            <a:pPr defTabSz="927943">
              <a:spcBef>
                <a:spcPct val="0"/>
              </a:spcBef>
            </a:pPr>
            <a:endParaRPr lang="en-US"/>
          </a:p>
          <a:p>
            <a:pPr defTabSz="927943">
              <a:spcBef>
                <a:spcPct val="0"/>
              </a:spcBef>
            </a:pPr>
            <a:r>
              <a:rPr lang="en-US" sz="1100"/>
              <a:t>Reference slide:  Katrina Aspmo, Torunn Berg, and Grethe Wibetoe, “Atmospheric Mercury Depletion Events (AMDEs) in Polar Regions During Arctic Spring,” presentation (Oslo, Norway: University of Oslo, 16 June 2004). </a:t>
            </a:r>
          </a:p>
          <a:p>
            <a:pPr defTabSz="927943">
              <a:spcBef>
                <a:spcPct val="0"/>
              </a:spcBef>
            </a:pPr>
            <a:endParaRPr lang="en-US" sz="1100" i="1"/>
          </a:p>
          <a:p>
            <a:pPr defTabSz="927943">
              <a:spcBef>
                <a:spcPct val="0"/>
              </a:spcBef>
            </a:pPr>
            <a:r>
              <a:rPr lang="en-US" sz="1100" i="1"/>
              <a:t>___________________________________________</a:t>
            </a:r>
          </a:p>
          <a:p>
            <a:pPr defTabSz="927943">
              <a:spcBef>
                <a:spcPct val="0"/>
              </a:spcBef>
            </a:pPr>
            <a:r>
              <a:rPr lang="en-US" sz="1100" i="1"/>
              <a:t>*You are more than welcome to use this template for your presentation slides. You may not, though, distribute this template for profit or distribute this template without giving credit to the source.</a:t>
            </a:r>
            <a:r>
              <a:rPr lang="en-US" sz="1100"/>
              <a:t> </a:t>
            </a:r>
          </a:p>
        </p:txBody>
      </p:sp>
    </p:spTree>
    <p:extLst>
      <p:ext uri="{BB962C8B-B14F-4D97-AF65-F5344CB8AC3E}">
        <p14:creationId xmlns:p14="http://schemas.microsoft.com/office/powerpoint/2010/main" val="252175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BA8F8B7-82B6-453B-BC69-2ED7073EABCB}"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4B1FB5F-B5B3-4FD0-894F-1D3762673CF9}" type="slidenum">
              <a:rPr lang="en-US"/>
              <a:pPr>
                <a:defRPr/>
              </a:pPr>
              <a:t>‹#›</a:t>
            </a:fld>
            <a:endParaRPr 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CE3B111-0891-49F4-A9A2-5D9AFAFA36DB}"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0DB5E87-774B-492B-AA22-44B9D49B65D1}" type="slidenum">
              <a:rPr lang="en-US"/>
              <a:pPr>
                <a:defRPr/>
              </a:pPr>
              <a:t>‹#›</a:t>
            </a:fld>
            <a:endParaRPr lang="en-US"/>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735884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172940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594825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297321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3547767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266607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131432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1185314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527534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720275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2663462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412707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128F458-1DFB-4AF5-9F65-42F7C1D177FA}" type="slidenum">
              <a:rPr lang="en-CA" smtClean="0"/>
              <a:t>‹#›</a:t>
            </a:fld>
            <a:endParaRPr lang="en-CA"/>
          </a:p>
        </p:txBody>
      </p:sp>
    </p:spTree>
    <p:extLst>
      <p:ext uri="{BB962C8B-B14F-4D97-AF65-F5344CB8AC3E}">
        <p14:creationId xmlns:p14="http://schemas.microsoft.com/office/powerpoint/2010/main" val="443190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6ADEAB-AEBC-4834-8E9A-61AD123694D4}"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09E3C8-EB04-4340-8810-03D2789359A6}"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14F1F5-713A-4803-98F9-55ACF10C292A}"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423BF3-EEB6-4BC3-B87B-23F756386861}" type="slidenum">
              <a:rPr lang="en-US"/>
              <a:pPr>
                <a:defRPr/>
              </a:pPr>
              <a:t>‹#›</a:t>
            </a:fld>
            <a:endParaRPr lang="en-US"/>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E4D32DD3-CE2B-4BF4-9C64-274AF70CDF89}"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85EE82-70CD-4181-B042-9C36C2A3257D}" type="slidenum">
              <a:rPr lang="en-US"/>
              <a:pPr>
                <a:defRPr/>
              </a:pPr>
              <a:t>‹#›</a:t>
            </a:fld>
            <a:endParaRPr lang="en-US"/>
          </a:p>
        </p:txBody>
      </p:sp>
    </p:spTree>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676F3F-86FD-4326-B58B-9CBF6BDB7591}"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CEA067-5470-4846-95F8-6C69658B0155}"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0CB7ECB-B38C-4D2A-8DB2-15B0C63775F6}" type="slidenum">
              <a:rPr lang="en-US" smtClean="0"/>
              <a:pPr>
                <a:defRPr/>
              </a:pPr>
              <a:t>‹#›</a:t>
            </a:fld>
            <a:endParaRPr lang="en-US"/>
          </a:p>
        </p:txBody>
      </p:sp>
    </p:spTree>
    <p:extLst>
      <p:ext uri="{BB962C8B-B14F-4D97-AF65-F5344CB8AC3E}">
        <p14:creationId xmlns:p14="http://schemas.microsoft.com/office/powerpoint/2010/main" val="1395768494"/>
      </p:ext>
    </p:extLst>
  </p:cSld>
  <p:clrMapOvr>
    <a:masterClrMapping/>
  </p:clrMapOvr>
  <p:transition spd="slow">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0DBC06-AFA7-46DB-89EF-10154D6CDA27}" type="slidenum">
              <a:rPr lang="en-US"/>
              <a:pPr>
                <a:defRPr/>
              </a:pPr>
              <a:t>‹#›</a:t>
            </a:fld>
            <a:endParaRPr lang="en-US"/>
          </a:p>
        </p:txBody>
      </p:sp>
    </p:spTree>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3B352D-16DB-48A4-9B78-85ECEF4420E0}"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440DD2-D2A2-4725-85A3-51AF11D971DA}"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5A8227-A248-4F06-8479-661BF3DF6802}" type="slidenum">
              <a:rPr lang="en-US"/>
              <a:pPr>
                <a:defRPr/>
              </a:pPr>
              <a:t>‹#›</a:t>
            </a:fld>
            <a:endParaRPr lang="en-US"/>
          </a:p>
        </p:txBody>
      </p:sp>
    </p:spTree>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BA667F-51A4-4F8C-8D17-A99CD4BA609E}" type="slidenum">
              <a:rPr lang="en-US"/>
              <a:pPr>
                <a:defRPr/>
              </a:pPr>
              <a:t>‹#›</a:t>
            </a:fld>
            <a:endParaRPr lang="en-US"/>
          </a:p>
        </p:txBody>
      </p:sp>
    </p:spTree>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4037F0-F12A-4735-8F56-F549ECF91790}" type="slidenum">
              <a:rPr lang="en-US"/>
              <a:pPr>
                <a:defRPr/>
              </a:pPr>
              <a:t>‹#›</a:t>
            </a:fld>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16620E6-EF96-4A98-9049-D597D99440CB}"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2DB73-8E16-459A-86BB-70BCD50ABA1D}" type="slidenum">
              <a:rPr lang="en-US"/>
              <a:pPr>
                <a:defRPr/>
              </a:pPr>
              <a:t>‹#›</a:t>
            </a:fld>
            <a:endParaRPr lang="en-US"/>
          </a:p>
        </p:txBody>
      </p:sp>
    </p:spTree>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4F714-2AEC-41DC-8677-EBE12AB76398}" type="slidenum">
              <a:rPr lang="en-US"/>
              <a:pPr>
                <a:defRPr/>
              </a:pPr>
              <a:t>‹#›</a:t>
            </a:fld>
            <a:endParaRPr lang="en-US"/>
          </a:p>
        </p:txBody>
      </p:sp>
    </p:spTree>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686DB7-EF30-4199-9785-258FAEADBEF9}" type="slidenum">
              <a:rPr lang="en-US"/>
              <a:pPr>
                <a:defRPr/>
              </a:pPr>
              <a:t>‹#›</a:t>
            </a:fld>
            <a:endParaRPr lang="en-US"/>
          </a:p>
        </p:txBody>
      </p:sp>
    </p:spTree>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7F0E2D-6E8E-4903-B87D-A37432DAA98E}" type="slidenum">
              <a:rPr lang="en-US"/>
              <a:pPr>
                <a:defRPr/>
              </a:pPr>
              <a:t>‹#›</a:t>
            </a:fld>
            <a:endParaRPr lang="en-US"/>
          </a:p>
        </p:txBody>
      </p:sp>
    </p:spTree>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80072B7-144A-466E-A7A3-1CF920F35182}" type="slidenum">
              <a:rPr lang="en-US"/>
              <a:pPr>
                <a:defRPr/>
              </a:pPr>
              <a:t>‹#›</a:t>
            </a:fld>
            <a:endParaRPr lang="en-US"/>
          </a:p>
        </p:txBody>
      </p:sp>
    </p:spTree>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EF063A-D9DC-4F4E-9B10-9D76092A14B5}" type="slidenum">
              <a:rPr lang="en-US"/>
              <a:pPr>
                <a:defRPr/>
              </a:pPr>
              <a:t>‹#›</a:t>
            </a:fld>
            <a:endParaRPr lang="en-US"/>
          </a:p>
        </p:txBody>
      </p:sp>
    </p:spTree>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992296-1678-45C2-9E1B-99A960CE01F7}" type="slidenum">
              <a:rPr lang="en-US"/>
              <a:pPr>
                <a:defRPr/>
              </a:pPr>
              <a:t>‹#›</a:t>
            </a:fld>
            <a:endParaRPr lang="en-US"/>
          </a:p>
        </p:txBody>
      </p:sp>
    </p:spTree>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1FD6D4-61FC-4876-BCE1-7C4C1741CE30}" type="slidenum">
              <a:rPr lang="en-US"/>
              <a:pPr>
                <a:defRPr/>
              </a:pPr>
              <a:t>‹#›</a:t>
            </a:fld>
            <a:endParaRPr lang="en-US"/>
          </a:p>
        </p:txBody>
      </p:sp>
    </p:spTree>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B11509-5DAC-4B93-BA9F-FCB107DB2DFA}" type="slidenum">
              <a:rPr lang="en-US"/>
              <a:pPr>
                <a:defRPr/>
              </a:pPr>
              <a:t>‹#›</a:t>
            </a:fld>
            <a:endParaRPr lang="en-US"/>
          </a:p>
        </p:txBody>
      </p:sp>
    </p:spTree>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39FBD7-5119-4B1B-A6BA-7A16E0E5A6B3}" type="slidenum">
              <a:rPr lang="en-US"/>
              <a:pPr>
                <a:defRPr/>
              </a:pPr>
              <a:t>‹#›</a:t>
            </a:fld>
            <a:endParaRPr lang="en-US"/>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12358825-89C4-4224-B788-863D6FE2EFCF}"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76E296-148D-4843-A46E-763C570B3C35}" type="slidenum">
              <a:rPr lang="en-US"/>
              <a:pPr>
                <a:defRPr/>
              </a:pPr>
              <a:t>‹#›</a:t>
            </a:fld>
            <a:endParaRPr lang="en-US"/>
          </a:p>
        </p:txBody>
      </p:sp>
    </p:spTree>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1EE5EE-048D-4A86-AD52-D5246F57EAE2}" type="slidenum">
              <a:rPr lang="en-US"/>
              <a:pPr>
                <a:defRPr/>
              </a:pPr>
              <a:t>‹#›</a:t>
            </a:fld>
            <a:endParaRPr lang="en-US"/>
          </a:p>
        </p:txBody>
      </p:sp>
    </p:spTree>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E1E286-CED1-4924-ACEE-7F2E2D8D5061}" type="slidenum">
              <a:rPr lang="en-US"/>
              <a:pPr>
                <a:defRPr/>
              </a:pPr>
              <a:t>‹#›</a:t>
            </a:fld>
            <a:endParaRPr lang="en-US"/>
          </a:p>
        </p:txBody>
      </p:sp>
    </p:spTree>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6C0982-4D8E-467E-829F-A96F08C5860B}" type="slidenum">
              <a:rPr lang="en-US"/>
              <a:pPr>
                <a:defRPr/>
              </a:pPr>
              <a:t>‹#›</a:t>
            </a:fld>
            <a:endParaRPr lang="en-US"/>
          </a:p>
        </p:txBody>
      </p:sp>
    </p:spTree>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D610C3-9F9F-4655-BF5C-991AD708D66A}" type="slidenum">
              <a:rPr lang="en-US"/>
              <a:pPr>
                <a:defRPr/>
              </a:pPr>
              <a:t>‹#›</a:t>
            </a:fld>
            <a:endParaRPr lang="en-US"/>
          </a:p>
        </p:txBody>
      </p:sp>
    </p:spTree>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78D3CD-0DA4-4602-87AE-2155E123E356}" type="slidenum">
              <a:rPr lang="en-US"/>
              <a:pPr>
                <a:defRPr/>
              </a:pPr>
              <a:t>‹#›</a:t>
            </a:fld>
            <a:endParaRPr lang="en-US"/>
          </a:p>
        </p:txBody>
      </p:sp>
    </p:spTree>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8C714D-1414-4939-8C3B-BE4F5EEA75D5}" type="slidenum">
              <a:rPr lang="en-US"/>
              <a:pPr>
                <a:defRPr/>
              </a:pPr>
              <a:t>‹#›</a:t>
            </a:fld>
            <a:endParaRPr lang="en-US"/>
          </a:p>
        </p:txBody>
      </p:sp>
    </p:spTree>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C6FE10-C8E3-4D19-A426-DF3EDD6EBCE7}" type="slidenum">
              <a:rPr lang="en-US"/>
              <a:pPr>
                <a:defRPr/>
              </a:pPr>
              <a:t>‹#›</a:t>
            </a:fld>
            <a:endParaRPr lang="en-US"/>
          </a:p>
        </p:txBody>
      </p:sp>
    </p:spTree>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AED548-165D-4F77-BED5-939AC8DA53DF}" type="slidenum">
              <a:rPr lang="en-US"/>
              <a:pPr>
                <a:defRPr/>
              </a:pPr>
              <a:t>‹#›</a:t>
            </a:fld>
            <a:endParaRPr lang="en-US"/>
          </a:p>
        </p:txBody>
      </p:sp>
    </p:spTree>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8BD14A-B342-48A9-806F-80A13DE1A500}" type="slidenum">
              <a:rPr lang="en-US"/>
              <a:pPr>
                <a:defRPr/>
              </a:pPr>
              <a:t>‹#›</a:t>
            </a:fld>
            <a:endParaRPr 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4EAA55AC-3D52-489A-BD5A-48E9BEDB238E}"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E398A-1C0D-4E42-971E-6B1E3C4BDABC}" type="slidenum">
              <a:rPr lang="en-US"/>
              <a:pPr>
                <a:defRPr/>
              </a:pPr>
              <a:t>‹#›</a:t>
            </a:fld>
            <a:endParaRPr lang="en-US"/>
          </a:p>
        </p:txBody>
      </p:sp>
    </p:spTree>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DF8419-4D03-47CA-84A1-786C283A4ABC}" type="slidenum">
              <a:rPr lang="en-US"/>
              <a:pPr>
                <a:defRPr/>
              </a:pPr>
              <a:t>‹#›</a:t>
            </a:fld>
            <a:endParaRPr lang="en-US"/>
          </a:p>
        </p:txBody>
      </p:sp>
    </p:spTree>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33BF24-D0A1-4B93-9C6A-F4B0973545B9}" type="slidenum">
              <a:rPr lang="en-US"/>
              <a:pPr>
                <a:defRPr/>
              </a:pPr>
              <a:t>‹#›</a:t>
            </a:fld>
            <a:endParaRPr lang="en-US"/>
          </a:p>
        </p:txBody>
      </p:sp>
    </p:spTree>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344183-4554-48B2-9980-9FE80B605572}" type="slidenum">
              <a:rPr lang="en-US"/>
              <a:pPr>
                <a:defRPr/>
              </a:pPr>
              <a:t>‹#›</a:t>
            </a:fld>
            <a:endParaRPr lang="en-US"/>
          </a:p>
        </p:txBody>
      </p:sp>
    </p:spTree>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FE49C9-2598-47AA-9E03-044E672E8CE4}" type="slidenum">
              <a:rPr lang="en-US"/>
              <a:pPr>
                <a:defRPr/>
              </a:pPr>
              <a:t>‹#›</a:t>
            </a:fld>
            <a:endParaRPr lang="en-US"/>
          </a:p>
        </p:txBody>
      </p:sp>
    </p:spTree>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111B09C-E1CB-48B5-9CB4-7C83F3B4B6C3}" type="slidenum">
              <a:rPr lang="en-US"/>
              <a:pPr>
                <a:defRPr/>
              </a:pPr>
              <a:t>‹#›</a:t>
            </a:fld>
            <a:endParaRPr lang="en-US"/>
          </a:p>
        </p:txBody>
      </p:sp>
    </p:spTree>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D7F4AE-7BC1-4CF3-A9C6-F5A9D344984B}" type="slidenum">
              <a:rPr lang="en-US"/>
              <a:pPr>
                <a:defRPr/>
              </a:pPr>
              <a:t>‹#›</a:t>
            </a:fld>
            <a:endParaRPr lang="en-US"/>
          </a:p>
        </p:txBody>
      </p:sp>
    </p:spTree>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9EFADD-AE94-4C45-82FA-43AE3AC92841}" type="slidenum">
              <a:rPr lang="en-US"/>
              <a:pPr>
                <a:defRPr/>
              </a:pPr>
              <a:t>‹#›</a:t>
            </a:fld>
            <a:endParaRPr lang="en-US"/>
          </a:p>
        </p:txBody>
      </p:sp>
    </p:spTree>
  </p:cSld>
  <p:clrMapOvr>
    <a:masterClrMapping/>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24535B-56EC-453D-A691-7CE6640FFADE}" type="slidenum">
              <a:rPr lang="en-US"/>
              <a:pPr>
                <a:defRPr/>
              </a:pPr>
              <a:t>‹#›</a:t>
            </a:fld>
            <a:endParaRPr lang="en-US"/>
          </a:p>
        </p:txBody>
      </p:sp>
    </p:spTree>
  </p:cSld>
  <p:clrMapOvr>
    <a:masterClrMapping/>
  </p:clrMapOvr>
  <p:transition spd="slow">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FE6B46-8511-4E26-B544-442C612B32DE}" type="slidenum">
              <a:rPr lang="en-US"/>
              <a:pPr>
                <a:defRPr/>
              </a:pPr>
              <a:t>‹#›</a:t>
            </a:fld>
            <a:endParaRPr lang="en-U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1F46F30E-4E66-4070-9D00-945FF989843E}"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BBD1CA-9862-4AE9-94F0-FE929F9BF323}" type="slidenum">
              <a:rPr lang="en-US"/>
              <a:pPr>
                <a:defRPr/>
              </a:pPr>
              <a:t>‹#›</a:t>
            </a:fld>
            <a:endParaRPr lang="en-US"/>
          </a:p>
        </p:txBody>
      </p:sp>
    </p:spTree>
  </p:cSld>
  <p:clrMapOvr>
    <a:masterClrMapping/>
  </p:clrMapOvr>
  <p:transition spd="slow">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C56902-38AB-4A1B-A4A4-3ACD42184BE3}" type="slidenum">
              <a:rPr lang="en-US"/>
              <a:pPr>
                <a:defRPr/>
              </a:pPr>
              <a:t>‹#›</a:t>
            </a:fld>
            <a:endParaRPr lang="en-US"/>
          </a:p>
        </p:txBody>
      </p:sp>
    </p:spTree>
  </p:cSld>
  <p:clrMapOvr>
    <a:masterClrMapping/>
  </p:clrMapOvr>
  <p:transition spd="slow">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380450-997A-42B8-B17C-8B441204B711}" type="slidenum">
              <a:rPr lang="en-US"/>
              <a:pPr>
                <a:defRPr/>
              </a:pPr>
              <a:t>‹#›</a:t>
            </a:fld>
            <a:endParaRPr lang="en-US"/>
          </a:p>
        </p:txBody>
      </p:sp>
    </p:spTree>
  </p:cSld>
  <p:clrMapOvr>
    <a:masterClrMapping/>
  </p:clrMapOvr>
  <p:transition spd="slow">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838263-8877-4923-A6EB-6622214DFFC9}" type="slidenum">
              <a:rPr lang="en-US"/>
              <a:pPr>
                <a:defRPr/>
              </a:pPr>
              <a:t>‹#›</a:t>
            </a:fld>
            <a:endParaRPr lang="en-US"/>
          </a:p>
        </p:txBody>
      </p:sp>
    </p:spTree>
  </p:cSld>
  <p:clrMapOvr>
    <a:masterClrMapping/>
  </p:clrMapOvr>
  <p:transition spd="slow">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97ADED-F27B-49F8-AAC7-E20907A5933F}" type="slidenum">
              <a:rPr lang="en-US"/>
              <a:pPr>
                <a:defRPr/>
              </a:pPr>
              <a:t>‹#›</a:t>
            </a:fld>
            <a:endParaRPr lang="en-US"/>
          </a:p>
        </p:txBody>
      </p:sp>
    </p:spTree>
  </p:cSld>
  <p:clrMapOvr>
    <a:masterClrMapping/>
  </p:clrMapOvr>
  <p:transition spd="slow">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C6D16A-198B-4BB7-B125-7E30C9A97370}" type="slidenum">
              <a:rPr lang="en-US"/>
              <a:pPr>
                <a:defRPr/>
              </a:pPr>
              <a:t>‹#›</a:t>
            </a:fld>
            <a:endParaRPr lang="en-US"/>
          </a:p>
        </p:txBody>
      </p:sp>
    </p:spTree>
  </p:cSld>
  <p:clrMapOvr>
    <a:masterClrMapping/>
  </p:clrMapOvr>
  <p:transition spd="slow">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63B12E-C17E-4DFA-A06C-E17138E67AE8}" type="slidenum">
              <a:rPr lang="en-US"/>
              <a:pPr>
                <a:defRPr/>
              </a:pPr>
              <a:t>‹#›</a:t>
            </a:fld>
            <a:endParaRPr lang="en-US"/>
          </a:p>
        </p:txBody>
      </p:sp>
    </p:spTree>
  </p:cSld>
  <p:clrMapOvr>
    <a:masterClrMapping/>
  </p:clrMapOvr>
  <p:transition spd="slow">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3DBAE7-D7FA-4776-B394-78D378C95559}" type="slidenum">
              <a:rPr lang="en-US"/>
              <a:pPr>
                <a:defRPr/>
              </a:pPr>
              <a:t>‹#›</a:t>
            </a:fld>
            <a:endParaRPr lang="en-US"/>
          </a:p>
        </p:txBody>
      </p:sp>
    </p:spTree>
  </p:cSld>
  <p:clrMapOvr>
    <a:masterClrMapping/>
  </p:clrMapOvr>
  <p:transition spd="slow">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ACC63A-442C-451F-A9A5-79ABCEC43C82}" type="slidenum">
              <a:rPr lang="en-US"/>
              <a:pPr>
                <a:defRPr/>
              </a:pPr>
              <a:t>‹#›</a:t>
            </a:fld>
            <a:endParaRPr lang="en-US"/>
          </a:p>
        </p:txBody>
      </p:sp>
    </p:spTree>
  </p:cSld>
  <p:clrMapOvr>
    <a:masterClrMapping/>
  </p:clrMapOvr>
  <p:transition spd="slow">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57F5AA-BC25-49F2-B1AE-536D908BC6F3}" type="slidenum">
              <a:rPr lang="en-US"/>
              <a:pPr>
                <a:defRPr/>
              </a:pPr>
              <a:t>‹#›</a:t>
            </a:fld>
            <a:endParaRPr 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053D55-931C-4F6A-AA13-036E32F0E5C6}" type="slidenum">
              <a:rPr lang="en-US"/>
              <a:pPr>
                <a:defRPr/>
              </a:pPr>
              <a:t>‹#›</a:t>
            </a:fld>
            <a:endParaRPr lang="en-US"/>
          </a:p>
        </p:txBody>
      </p:sp>
    </p:spTree>
  </p:cSld>
  <p:clrMapOvr>
    <a:masterClrMapping/>
  </p:clrMapOvr>
  <p:transition spd="slow">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394386-2183-45F7-BC33-DD94B4858E30}" type="slidenum">
              <a:rPr lang="en-US"/>
              <a:pPr>
                <a:defRPr/>
              </a:pPr>
              <a:t>‹#›</a:t>
            </a:fld>
            <a:endParaRPr lang="en-US"/>
          </a:p>
        </p:txBody>
      </p:sp>
    </p:spTree>
  </p:cSld>
  <p:clrMapOvr>
    <a:masterClrMapping/>
  </p:clrMapOvr>
  <p:transition spd="slow">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47D2FD-430A-4ABF-B3A6-64018FC775AB}" type="slidenum">
              <a:rPr lang="en-US"/>
              <a:pPr>
                <a:defRPr/>
              </a:pPr>
              <a:t>‹#›</a:t>
            </a:fld>
            <a:endParaRPr 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18D17ED-CADA-4E02-A39B-4B386459C92A}" type="slidenum">
              <a:rPr lang="en-US"/>
              <a:pPr>
                <a:defRPr/>
              </a:pPr>
              <a:t>‹#›</a:t>
            </a:fld>
            <a:endParaRPr lang="en-US"/>
          </a:p>
        </p:txBody>
      </p:sp>
    </p:spTree>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6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24948676-7131-4D10-B7A4-A0170D5593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54" r:id="rId1"/>
    <p:sldLayoutId id="2147488120" r:id="rId2"/>
    <p:sldLayoutId id="2147488055" r:id="rId3"/>
    <p:sldLayoutId id="2147488056" r:id="rId4"/>
    <p:sldLayoutId id="2147488057" r:id="rId5"/>
    <p:sldLayoutId id="2147488058" r:id="rId6"/>
    <p:sldLayoutId id="2147488059" r:id="rId7"/>
    <p:sldLayoutId id="2147488121" r:id="rId8"/>
    <p:sldLayoutId id="2147488060" r:id="rId9"/>
    <p:sldLayoutId id="2147488061" r:id="rId10"/>
    <p:sldLayoutId id="2147488062" r:id="rId11"/>
    <p:sldLayoutId id="2147488063" r:id="rId12"/>
  </p:sldLayoutIdLst>
  <p:transition spd="slow">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8F458-1DFB-4AF5-9F65-42F7C1D177FA}" type="slidenum">
              <a:rPr lang="en-CA" smtClean="0"/>
              <a:t>‹#›</a:t>
            </a:fld>
            <a:endParaRPr lang="en-CA"/>
          </a:p>
        </p:txBody>
      </p:sp>
    </p:spTree>
    <p:extLst>
      <p:ext uri="{BB962C8B-B14F-4D97-AF65-F5344CB8AC3E}">
        <p14:creationId xmlns:p14="http://schemas.microsoft.com/office/powerpoint/2010/main" val="659380754"/>
      </p:ext>
    </p:extLst>
  </p:cSld>
  <p:clrMap bg1="lt1" tx1="dk1" bg2="lt2" tx2="dk2" accent1="accent1" accent2="accent2" accent3="accent3" accent4="accent4" accent5="accent5" accent6="accent6" hlink="hlink" folHlink="folHlink"/>
  <p:sldLayoutIdLst>
    <p:sldLayoutId id="2147488124" r:id="rId1"/>
    <p:sldLayoutId id="2147488125" r:id="rId2"/>
    <p:sldLayoutId id="2147488126" r:id="rId3"/>
    <p:sldLayoutId id="2147488127" r:id="rId4"/>
    <p:sldLayoutId id="2147488128" r:id="rId5"/>
    <p:sldLayoutId id="2147488129" r:id="rId6"/>
    <p:sldLayoutId id="2147488130" r:id="rId7"/>
    <p:sldLayoutId id="2147488131" r:id="rId8"/>
    <p:sldLayoutId id="2147488132" r:id="rId9"/>
    <p:sldLayoutId id="2147488133" r:id="rId10"/>
    <p:sldLayoutId id="2147488134" r:id="rId11"/>
    <p:sldLayoutId id="2147488135" r:id="rId12"/>
    <p:sldLayoutId id="214748813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90CB7ECB-B38C-4D2A-8DB2-15B0C63775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64" r:id="rId1"/>
    <p:sldLayoutId id="2147488065" r:id="rId2"/>
    <p:sldLayoutId id="2147488066" r:id="rId3"/>
    <p:sldLayoutId id="2147488067" r:id="rId4"/>
    <p:sldLayoutId id="2147488068" r:id="rId5"/>
    <p:sldLayoutId id="2147488069" r:id="rId6"/>
    <p:sldLayoutId id="2147488070" r:id="rId7"/>
    <p:sldLayoutId id="2147488122" r:id="rId8"/>
    <p:sldLayoutId id="2147488071" r:id="rId9"/>
    <p:sldLayoutId id="2147488072" r:id="rId10"/>
    <p:sldLayoutId id="2147488073" r:id="rId11"/>
    <p:sldLayoutId id="2147488074" r:id="rId12"/>
    <p:sldLayoutId id="2147488075" r:id="rId13"/>
  </p:sldLayoutIdLst>
  <p:transition spd="slow">
    <p:wipe dir="r"/>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883753C7-9429-4D00-8010-474258A804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76" r:id="rId1"/>
    <p:sldLayoutId id="2147488077" r:id="rId2"/>
    <p:sldLayoutId id="2147488078" r:id="rId3"/>
    <p:sldLayoutId id="2147488079" r:id="rId4"/>
    <p:sldLayoutId id="2147488080" r:id="rId5"/>
    <p:sldLayoutId id="2147488081" r:id="rId6"/>
    <p:sldLayoutId id="2147488082" r:id="rId7"/>
    <p:sldLayoutId id="2147488083" r:id="rId8"/>
    <p:sldLayoutId id="2147488084" r:id="rId9"/>
    <p:sldLayoutId id="2147488085" r:id="rId10"/>
    <p:sldLayoutId id="2147488086" r:id="rId11"/>
  </p:sldLayoutIdLst>
  <p:transition spd="slow">
    <p:wipe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5392A6B5-1127-4848-993F-245C705777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87" r:id="rId1"/>
    <p:sldLayoutId id="2147488088" r:id="rId2"/>
    <p:sldLayoutId id="2147488089" r:id="rId3"/>
    <p:sldLayoutId id="2147488090" r:id="rId4"/>
    <p:sldLayoutId id="2147488091" r:id="rId5"/>
    <p:sldLayoutId id="2147488092" r:id="rId6"/>
    <p:sldLayoutId id="2147488093" r:id="rId7"/>
    <p:sldLayoutId id="2147488094" r:id="rId8"/>
    <p:sldLayoutId id="2147488095" r:id="rId9"/>
    <p:sldLayoutId id="2147488096" r:id="rId10"/>
    <p:sldLayoutId id="2147488097" r:id="rId11"/>
  </p:sldLayoutIdLst>
  <p:transition spd="slow">
    <p:wipe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99DB57BC-D375-4256-9214-E77F28EFCF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98" r:id="rId1"/>
    <p:sldLayoutId id="2147488099" r:id="rId2"/>
    <p:sldLayoutId id="2147488100" r:id="rId3"/>
    <p:sldLayoutId id="2147488101" r:id="rId4"/>
    <p:sldLayoutId id="2147488102" r:id="rId5"/>
    <p:sldLayoutId id="2147488103" r:id="rId6"/>
    <p:sldLayoutId id="2147488104" r:id="rId7"/>
    <p:sldLayoutId id="2147488105" r:id="rId8"/>
    <p:sldLayoutId id="2147488106" r:id="rId9"/>
    <p:sldLayoutId id="2147488107" r:id="rId10"/>
    <p:sldLayoutId id="2147488108" r:id="rId11"/>
  </p:sldLayoutIdLst>
  <p:transition spd="slow">
    <p:wipe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9D8BF410-A3F5-4F99-92F2-1CBD5B81B8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109" r:id="rId1"/>
    <p:sldLayoutId id="2147488110" r:id="rId2"/>
    <p:sldLayoutId id="2147488111" r:id="rId3"/>
    <p:sldLayoutId id="2147488112" r:id="rId4"/>
    <p:sldLayoutId id="2147488113" r:id="rId5"/>
    <p:sldLayoutId id="2147488114" r:id="rId6"/>
    <p:sldLayoutId id="2147488115" r:id="rId7"/>
    <p:sldLayoutId id="2147488116" r:id="rId8"/>
    <p:sldLayoutId id="2147488117" r:id="rId9"/>
    <p:sldLayoutId id="2147488118" r:id="rId10"/>
    <p:sldLayoutId id="2147488119" r:id="rId11"/>
  </p:sldLayoutIdLst>
  <p:transition spd="slow">
    <p:wipe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9" name="Straight Connector 28"/>
          <p:cNvCxnSpPr/>
          <p:nvPr/>
        </p:nvCxnSpPr>
        <p:spPr bwMode="auto">
          <a:xfrm>
            <a:off x="1699406" y="5995518"/>
            <a:ext cx="6219109" cy="0"/>
          </a:xfrm>
          <a:prstGeom prst="line">
            <a:avLst/>
          </a:prstGeom>
          <a:solidFill>
            <a:srgbClr val="003399"/>
          </a:solidFill>
          <a:ln w="28575" cap="flat" cmpd="sng" algn="ctr">
            <a:solidFill>
              <a:srgbClr val="C00000"/>
            </a:solidFill>
            <a:prstDash val="solid"/>
            <a:round/>
            <a:headEnd type="none" w="med" len="med"/>
            <a:tailEnd type="none" w="med" len="med"/>
          </a:ln>
          <a:effectLst/>
        </p:spPr>
      </p:cxnSp>
      <p:pic>
        <p:nvPicPr>
          <p:cNvPr id="7172" name="Picture 21" descr="enpmsm.jpg (9235 bytes)"/>
          <p:cNvPicPr>
            <a:picLocks noChangeAspect="1" noChangeArrowheads="1"/>
          </p:cNvPicPr>
          <p:nvPr/>
        </p:nvPicPr>
        <p:blipFill>
          <a:blip r:embed="rId3" cstate="print">
            <a:lum contrast="14000"/>
          </a:blip>
          <a:srcRect/>
          <a:stretch>
            <a:fillRect/>
          </a:stretch>
        </p:blipFill>
        <p:spPr bwMode="auto">
          <a:xfrm>
            <a:off x="4001794" y="5616459"/>
            <a:ext cx="1563443" cy="859817"/>
          </a:xfrm>
          <a:prstGeom prst="rect">
            <a:avLst/>
          </a:prstGeom>
          <a:noFill/>
          <a:ln w="9525">
            <a:noFill/>
            <a:miter lim="800000"/>
            <a:headEnd/>
            <a:tailEnd/>
          </a:ln>
        </p:spPr>
      </p:pic>
      <p:cxnSp>
        <p:nvCxnSpPr>
          <p:cNvPr id="7175" name="Straight Connector 11"/>
          <p:cNvCxnSpPr>
            <a:cxnSpLocks noChangeShapeType="1"/>
          </p:cNvCxnSpPr>
          <p:nvPr/>
        </p:nvCxnSpPr>
        <p:spPr bwMode="auto">
          <a:xfrm>
            <a:off x="0" y="6858000"/>
            <a:ext cx="9144000" cy="1588"/>
          </a:xfrm>
          <a:prstGeom prst="line">
            <a:avLst/>
          </a:prstGeom>
          <a:noFill/>
          <a:ln w="9525" algn="ctr">
            <a:solidFill>
              <a:srgbClr val="000000"/>
            </a:solidFill>
            <a:round/>
            <a:headEnd/>
            <a:tailEnd/>
          </a:ln>
        </p:spPr>
      </p:cxnSp>
      <p:grpSp>
        <p:nvGrpSpPr>
          <p:cNvPr id="10" name="Group 9"/>
          <p:cNvGrpSpPr/>
          <p:nvPr/>
        </p:nvGrpSpPr>
        <p:grpSpPr>
          <a:xfrm>
            <a:off x="0" y="983874"/>
            <a:ext cx="9144000" cy="1089632"/>
            <a:chOff x="0" y="1233254"/>
            <a:chExt cx="9144000" cy="1089632"/>
          </a:xfrm>
        </p:grpSpPr>
        <p:sp>
          <p:nvSpPr>
            <p:cNvPr id="7173" name="Rectangle 2"/>
            <p:cNvSpPr>
              <a:spLocks noChangeArrowheads="1"/>
            </p:cNvSpPr>
            <p:nvPr/>
          </p:nvSpPr>
          <p:spPr bwMode="auto">
            <a:xfrm>
              <a:off x="0" y="1233254"/>
              <a:ext cx="9144000" cy="1036181"/>
            </a:xfrm>
            <a:prstGeom prst="rect">
              <a:avLst/>
            </a:prstGeom>
            <a:noFill/>
            <a:ln w="12700">
              <a:noFill/>
              <a:miter lim="800000"/>
              <a:headEnd/>
              <a:tailEnd/>
            </a:ln>
          </p:spPr>
          <p:txBody>
            <a:bodyPr wrap="square" lIns="63500" tIns="25400" rIns="63500" bIns="25400">
              <a:spAutoFit/>
            </a:bodyPr>
            <a:lstStyle/>
            <a:p>
              <a:pPr algn="ctr" eaLnBrk="0" hangingPunct="0"/>
              <a:r>
                <a:rPr lang="en-US" sz="3200" dirty="0" smtClean="0">
                  <a:latin typeface="Arial" pitchFamily="34" charset="0"/>
                  <a:cs typeface="Arial" pitchFamily="34" charset="0"/>
                </a:rPr>
                <a:t>Real-time evaluation of gap flushing in</a:t>
              </a:r>
            </a:p>
            <a:p>
              <a:pPr algn="ctr" eaLnBrk="0" hangingPunct="0"/>
              <a:r>
                <a:rPr lang="en-US" sz="3200" dirty="0" smtClean="0">
                  <a:latin typeface="Arial" pitchFamily="34" charset="0"/>
                  <a:cs typeface="Arial" pitchFamily="34" charset="0"/>
                </a:rPr>
                <a:t>electrical discharge machining</a:t>
              </a:r>
              <a:endParaRPr lang="en-US" sz="3200" dirty="0">
                <a:latin typeface="Arial" pitchFamily="34" charset="0"/>
                <a:cs typeface="Arial" pitchFamily="34" charset="0"/>
              </a:endParaRPr>
            </a:p>
          </p:txBody>
        </p:sp>
        <p:cxnSp>
          <p:nvCxnSpPr>
            <p:cNvPr id="12" name="Straight Connector 11"/>
            <p:cNvCxnSpPr/>
            <p:nvPr/>
          </p:nvCxnSpPr>
          <p:spPr bwMode="auto">
            <a:xfrm>
              <a:off x="877410" y="2322886"/>
              <a:ext cx="7389178" cy="0"/>
            </a:xfrm>
            <a:prstGeom prst="line">
              <a:avLst/>
            </a:prstGeom>
            <a:solidFill>
              <a:srgbClr val="003399"/>
            </a:solidFill>
            <a:ln w="28575" cap="flat" cmpd="sng" algn="ctr">
              <a:solidFill>
                <a:srgbClr val="C00000"/>
              </a:solidFill>
              <a:prstDash val="solid"/>
              <a:round/>
              <a:headEnd type="none" w="med" len="med"/>
              <a:tailEnd type="none" w="med" len="med"/>
            </a:ln>
            <a:effectLst/>
          </p:spPr>
        </p:cxnSp>
      </p:grpSp>
      <p:grpSp>
        <p:nvGrpSpPr>
          <p:cNvPr id="13" name="Group 12"/>
          <p:cNvGrpSpPr/>
          <p:nvPr/>
        </p:nvGrpSpPr>
        <p:grpSpPr>
          <a:xfrm>
            <a:off x="0" y="3200400"/>
            <a:ext cx="9144000" cy="1170704"/>
            <a:chOff x="0" y="3581400"/>
            <a:chExt cx="9144000" cy="1170704"/>
          </a:xfrm>
        </p:grpSpPr>
        <p:sp>
          <p:nvSpPr>
            <p:cNvPr id="7171" name="Rectangle 3"/>
            <p:cNvSpPr>
              <a:spLocks noChangeArrowheads="1"/>
            </p:cNvSpPr>
            <p:nvPr/>
          </p:nvSpPr>
          <p:spPr bwMode="auto">
            <a:xfrm>
              <a:off x="0" y="3581400"/>
              <a:ext cx="9144000" cy="420628"/>
            </a:xfrm>
            <a:prstGeom prst="rect">
              <a:avLst/>
            </a:prstGeom>
            <a:noFill/>
            <a:ln w="12700">
              <a:noFill/>
              <a:miter lim="800000"/>
              <a:headEnd/>
              <a:tailEnd/>
            </a:ln>
          </p:spPr>
          <p:txBody>
            <a:bodyPr lIns="63500" tIns="25400" rIns="63500" bIns="25400">
              <a:spAutoFit/>
            </a:bodyPr>
            <a:lstStyle/>
            <a:p>
              <a:pPr algn="ctr" eaLnBrk="0" hangingPunct="0"/>
              <a:r>
                <a:rPr lang="en-US" sz="2400" dirty="0" smtClean="0">
                  <a:latin typeface="Arial" pitchFamily="34" charset="0"/>
                  <a:cs typeface="Arial" pitchFamily="34" charset="0"/>
                </a:rPr>
                <a:t>Alexander Goodlet &amp; Philip Koshy</a:t>
              </a:r>
              <a:endParaRPr lang="en-US" sz="2400" dirty="0">
                <a:latin typeface="Arial" pitchFamily="34" charset="0"/>
                <a:cs typeface="Arial" pitchFamily="34" charset="0"/>
              </a:endParaRPr>
            </a:p>
          </p:txBody>
        </p:sp>
        <p:sp>
          <p:nvSpPr>
            <p:cNvPr id="11" name="Rectangle 3"/>
            <p:cNvSpPr>
              <a:spLocks noChangeArrowheads="1"/>
            </p:cNvSpPr>
            <p:nvPr/>
          </p:nvSpPr>
          <p:spPr bwMode="auto">
            <a:xfrm>
              <a:off x="0" y="3992922"/>
              <a:ext cx="9144000" cy="759182"/>
            </a:xfrm>
            <a:prstGeom prst="rect">
              <a:avLst/>
            </a:prstGeom>
            <a:noFill/>
            <a:ln w="12700">
              <a:noFill/>
              <a:miter lim="800000"/>
              <a:headEnd/>
              <a:tailEnd/>
            </a:ln>
          </p:spPr>
          <p:txBody>
            <a:bodyPr lIns="63500" tIns="25400" rIns="63500" bIns="25400">
              <a:spAutoFit/>
            </a:bodyPr>
            <a:lstStyle/>
            <a:p>
              <a:pPr algn="ctr" eaLnBrk="0" hangingPunct="0"/>
              <a:r>
                <a:rPr lang="en-US" sz="2300" b="0" dirty="0" smtClean="0">
                  <a:latin typeface="Arial" pitchFamily="34" charset="0"/>
                  <a:cs typeface="Arial" pitchFamily="34" charset="0"/>
                </a:rPr>
                <a:t>McMaster University</a:t>
              </a:r>
              <a:br>
                <a:rPr lang="en-US" sz="2300" b="0" dirty="0" smtClean="0">
                  <a:latin typeface="Arial" pitchFamily="34" charset="0"/>
                  <a:cs typeface="Arial" pitchFamily="34" charset="0"/>
                </a:rPr>
              </a:br>
              <a:r>
                <a:rPr lang="en-US" sz="2300" b="0" dirty="0" smtClean="0">
                  <a:latin typeface="Arial" pitchFamily="34" charset="0"/>
                  <a:cs typeface="Arial" pitchFamily="34" charset="0"/>
                </a:rPr>
                <a:t>Canada</a:t>
              </a:r>
              <a:endParaRPr lang="en-US" sz="2300" b="0" dirty="0">
                <a:latin typeface="Arial" pitchFamily="34" charset="0"/>
                <a:cs typeface="Arial" pitchFamily="34" charset="0"/>
              </a:endParaRPr>
            </a:p>
          </p:txBody>
        </p:sp>
      </p:grpSp>
      <p:sp>
        <p:nvSpPr>
          <p:cNvPr id="17" name="AutoShape 6" descr="data:image/jpeg;base64,/9j/4AAQSkZJRgABAQAAAQABAAD/2wCEAAkGBxQSEhUUEhQWFRUUFRcVFhcWFRUUFBQUFRQWFxUXFBgYHCggGBwlHBQUITEhJikrLi4uFx8zODMsNygtLisBCgoKDg0OGhAQGiwkHCQsLCwsLCwsLCwsLCwsLCwsLCwsLCwsLCwsLCwsLCwsLCwsLCwsLCwsLCwsLCwsLCwsLP/AABEIAOEA4QMBEQACEQEDEQH/xAAcAAAABwEBAAAAAAAAAAAAAAAAAQMEBQYHAgj/xABKEAABAwIBBwYKBwYFBAMAAAABAAIDBBEGBQcSITFBURMiYXGBkSQyUmJyc6GxssEUIzRCgpLRM0NTk7PSVGPC4fAXRHSig6PD/8QAGgEAAgMBAQAAAAAAAAAAAAAAAAQCAwUBBv/EADIRAAICAQQBAwMDAwMFAQAAAAABAgMRBBIhMQUTMkEzUWEUInEVQqEjkdFSYoGxwTT/2gAMAwEAAhEDEQA/ANxQAEABAAQAEABAAQARQAV0B/JCZZxdR0v7adgd5Iu9/wCVoJUJWRiMVaS632RKVlPPFE24p4HP4OkOgD2C5VEtUvg0qvDTfvlgq1dnWr5DzOSiHmMJPe8lVPUyfQ7DxNC7bIafGte/xqqX8JDR7AoO6x/IzHx9C/tQzkxFVu21M/8ANePcVFzl8lq0dK6ig48QVTdlTP8AzXn5o9SRyWkpf9qHtNjKuZsqpe0h3vBUvVsXyVS8fQ/7SYpM6Ney13RyDg+Pb2tIUlqZoXl4mh/dFlybnhYdVRTub50Tg4dzrFXR1K+ROzw0/wCyX+5c8iYzoqrVFO0O8h9439gdt7Lq6NsH0Z12jtp90SwXVmRUNABoACAAgAIACAAgAIACAAgAIACAAgAIACAOS5AFNxVnHpaS7WETzC40GOGi0jVaR+sN6tZ6FTO5R6H9P4+23l8IynEOcCtq7gycjGfuREt1cHO8Y+5KSukzco8bVVy1l/kqyp5NFRx0gkBkNGTucBXQGMdnYaTsBPUCu7WQc4IMsPA9xRtYKcPujkOUcHcINAcAuhHU0Eu9HXF4wyxYfxtWUZAZKXs3xyEvZbzbm7exWwucRG/x9Vvxh/g1LC+c+mqbMnAp5D5TrxuPQ+wt22TcL1Lsw9T4yyp/s5RfGvB2K8zHx2dIACAAgAIACAAgAIACAAgAIACACKAI3LuW4aOMyzvDG7Bvc48GjeVGU1EsqpnbLbExPGWcaesuyHSgg8kEco/03DZ1A96Ssvcuj0Wk8bCrmXLKSFRyaseOg1w6u+R1k/J0s50YWOed9hqHWdgU4VuRTbfVUsylgt2S83Urtc8jWDyWc53aTqHtTUNHJ9mTd5uC4rjks9DgKjZ4zHSHz3ut+VtgmY6aC7M2zy18/a8E9R5Gp4/Ehjb1MCt9KK+BOWptl3JklDAwbGtH4Qu7V9iv1ZfcdsiadrW/lC5tX2O+pL7/AOTmpyJTSi0kET+tjf0UXCL+CcNRZDmLZAZRzbZPk8WJ0R4xvcB+Ukt9ipeni/gcr8rqI9v/AHKflrNRI3XTTNkHkycx3Y4Ag9tlRPSP4NKrzcZLFkf9ii5VyTNTO0Z43MJ2E+Kepw1FLTqlHs1ab67vaxiocDHISA5LZhHHlTQkNLjLBvjcbkD/AC3HW3q2K6u5x7M7VeNru5XEjb8NYkgro+UgdfZpMNg+Mnc4fPYnoTUujzWo01lEsTJlTKAIACAAgAIACAAgAIACACXDhWsa4whyfHd3PleDycYOtxG93Bo4qFliihvS6Sd8sLr5MBy/l2aslMs7ru2ADUxg8lg3DV1pCc3JnqqNNCiO2JHKHBf3whekpHyuDI2l7juH/NXWuxjKXCK7bYVLMmXvIOA2izqo6R/htPNHpH73uT9ekXbMDV+YbWKf9y70sLY2hrGhrRsAAATkYpGJOc7OZDhpXSAqCgBRpQAvGUHR5EVEBy0rh0MlACEhXQGFZE17S17Q5p2hwuD2FDSkuSUZTi8pmf4jzeRvu+lPJu28mT9WT5p2t9oSlukT5ibOl8xKLUbevuZxX0MkLyyVhY4bj7wdhHUkJQcXyehqujYsweUNlAtHmScpS00rZYXFj27CNhHkuG8HgpRlteSq2mFsGpm8YGxzFXt0HWZUNF3M12cB96MnaNmraFoVWqaPK6vQzoef7S33VwiBABoACAAgAIACACQBWsc4tjyfBpGzpX6oo72LjvceDRvPYq7LFFDWk0stRPC6PPOVcpSVMrpZnl73m5J3DcGjc0bgs+Um2erqphVDbEahRZb8fklsg5CkqnWbzWDxnkah0DiehXVUubE9VrIUL8/Y07I2SYqZmjG3WfGcfGceJPyWlXXGC4PK6jU2XSzIlGlWCwo0rpxtigKAIjKmLqOmJEtRGHDa1p03jrDbkdq5lHcMrNbnfpWG0UU0vTzWNPfc+xR3okoMjjnqduoh2zk//mueoT9JisOfFw20IPVUEe+Jc3h6Uidyfnto3WEsM8XE2bI0dxv7Ebjjgy45IxvQVVhDVRlx2Mc7QeegNdYnsUsojhkxI5dIjSQrocDdxXeujmEReWsjw1TNCVoPkuGp7TxadyrsqjMY02psoeYMyXEuHJKN+vnxnxZALA9DuDll20uH8HrdHrq9RHjh/YhVQOi1LUvie18bix7TdrmmxBCkpNdEJ1xsW2S4N8ze41bXx6L7MqGDnNvqePLZ0cRuWhVbuPKa3RSoeVzH7lxBVwiGgAIACAAgAigCNxDlmOjgfPKeawbN7nHxWjpJUZy2ospqlbPbE824gy3LWTummN3O1AbmNGxrege1Z85ubPX6amNENsCNVZcvz2TGHMhuqn8I2+O7/S3p9yvpp3iOu1sdPH8moUVMyJoYxoa0bAFpxikeTttla90ux00qRDntirSg4VXE+cCnpLsb9dMPuNI0Wnz3buoa+pRcjqhkzDLmMqyruHyljD+7j5jbdJGt3aVU5jMNPkgGwqtyGoUJHYYubixVB6K5klsBooyGwItXckXWmcOiC6pFUqEyy4exzXUdgyYyRj93Lz226L629hVimLzowathTOVTVpEb/qJj91xGg4+Y75GxVqlkWcMFucVMgJuKAG1ZTMlYWSNDmuGsHYVGcVJfgsrslXJTgzJcV4edSSXFzE8nQdw36Dunp3rKvp2P8HrdDrlfHntdkClzRY6yXlGSnlZNC7Rew3B94PEEaipxk0yq2pWxcGuD0bg7EcdfTiVmpws2Rm9j7ax1bweC0q57keQ1OndFjiydUxcCAAgAIA5cUAef86OKzWVJjYfqIHENt994FnPPbcDo60jdPLwem8dpVVBSfbKUFQan4Q8yTk51RIGN/EdzW7yp1wcmLam9UQzLv4NTyfSNhY2Ngs1veTvJ6StaENqPHXXSum5zHoKkVByztY0ueQ1rQS4k2AA2krgGVYyzgPnJhpCWRbDILh8nV5LfaVXKZfXU5FIihVDmaFWnQ4ZAq3MbhRkXbTqDmMR0519HUd5YtOdCnXN5JacI06N5z9OcmnXd5F6cTdApqZVKgRdEpqQvKpoRkjurIyFbKky94JzjSUxbDVkvh1BsmsviHT5TejaFdCYhZVtNihqGyND2ODmuF2uGsEdCu7KGBxQcGmUKRkzHRyC7XCxHzHAqM4blgtqtlVJTj2jH8u5KdSymN2sbWO8pu4/IrItrcJYPZ6TUq+tTRHKoZLLgHExoKkPP7KSzJh5t9Tx0tuT2lXU2bWJa7S+vXx2uj0XFIHNDmm4cAQRsII1FaK55PItNPaxVAAQARKAKRnXxN9EpNBhtLUaUbbGxayw039FgQL8Sqbp7Vgf8fp/Vty+kefwkPk9ThdBgIxk7lLL+xpGF8lfR4tY+sfYv6ODez9Vp01qMcnkdfqndPHwicaVeZ/8AIoXgAkkAAXJO4dK6BkeOcWuq3mGEkQNJ1g/tSPvHzeA7VTOYzTS5MrUUCWlM1qdPgeRQKhzNCulIcMiVbkNRqQoGKOSxRwdaK5klgGijJ3ANBGTm0BYjINHJjUskHASfCpKZTKpMaSwK2MxSdCGskauUhGyotOAcYuoX8lKSaZ56TyTj95vRxHamITMq6razbGyBwBaQQRcEG4IO8K9C3JySg6QWK8jiphIA+sZzmHp3t6jsVGor3oe8fqXTZy+PsZPbsO8bx1rJax2ewUk0mgLhJ8Lg2vM1iTloDSyOvJALsubl0JOr8pNuohPaeeVg815XTenZvXT/APZpKZMkCAOSgPyecc5GXvpldI4H6uImKPqaec7tdc9Vln2yzI9T4+hVVJvt8lXCqH19ydwjk/lZtN3ixa+tx8UfPuTOnry9xl+U1OyrbHtmgtK0Ty756FWlBwoWcvERHgkR1mxlI3Dcz2XP+6rnLBfVXllFp4EnOZu6fT4H8cSocjShVgWa1V5GFE6XCQaAwC64Ad0HQIACDgSACIXQwcPYpJkJQQ1lhVsZCllSGM8KvjIzLqEyz4bx9PRw8iWNma08wucWljfJ1DWP1TMbMGVLTyJT/qrN/ho/5jv0XfWIrSyyKMzmTH/t4/5jv0UJahF8PHTm+CEyjW8tI6TQDC/WWtJI0t5F+Kz7ZKT4PUaat11KDGyqGfnBL4Sy0aOrin16LXWeBvjdqf7NfYrK5bWK6ulW1OHyenGPBAINwRcHiDsWmeOOkAV7HeWPolDPKPG0dBnpvOi3uvfsVdksRGNJV6t0YHmdZ7PXLrACuEnwjRcN0XJQNB8Z3Pd1n/awWpRXtieQ19/q2t/YmGlXCKGuWspimgfK77o1Di46mjvXG8EoxyzGoy6RzpHm7nkkniTtSdszb0WnbWWP4o0o5G3XDCFgFBl+EvgNcO8oNAfwBHAZXyEgOQ0ByBAcgQd5Ag5kJAAQBy5q6mRaT+MDWaJWxkKW1oZSRK+MkZtlf4EtBSyVemOINSrmN05iSMRSzNSt5FVEtwEUAeg81GV/pOT4wTd8JMLuPNALf/UtWjTLMTyXkqfSua+HyXJXCBk+fjKNmU9OD4znSuHQ0aLb9pPcltQ/g2fEV5k5GPpM3vgdZLpuVmYzcXa+oayrKo7mL6u306nI0tpWqusHjfnIq0oQIoOczKBc+OnadQ+sd1m4bfsuVVZIa09blIrsEdgs+csnqaa1FYQ4CqG+Ei14Yw1FUw8o9zwdIt5pFrC3EJymhTWTF1/kbKJ7YkPiigbTVAiYSQYmvu4i9y5wtqGzmhQvqUC3x+ule8NEbdLGsXXC+FYainbK8vDiXA6LrDmuIG7oCdp08ZRTZg63yV1NjhElhgKm8qX8w/RXfpICX9YuOxm/pfKl/N/sj9JAP6xc/sdHN3THY+UfiHzCP0kDq8zd+BjWZs9V4ajXwkZt/E0/JVy0n2Y1X5p5/dHj+SnZXyNNSu0ZmFt/FcNbHeifltSc6pR7NejV1XL9j5+xHqsZ+B3kSmE1TDC64bI8tNtRA0SdXcr6a1NiOu1UqIbol8dm+p/4kve3+1OPSoxP6zd8iL83kH8WX/0/Rd/SoH5ex/CG7820H8aXuZ+i6tOVPyUn8DOqzaj93Pr4PZ8wfkuPT/klDyP/AFIrGVMPTUx+sbzdzxrYe3clrIOJrae6q1ftY1YEszSgsHaiTQS6dNOzG5S0aiaAnVIwSAecw2PscE1ppfBieYrzBT+xs107g85vf2PP+eOrL8pPF9UcccY6Nrz7XlI3vMj0/i4baclIuqDSJ3BsV5nO8hntcR+hTWmjmRj+XsxWl9y7tKePOirSgMcmQ5SqOWq5pOLyB1N5o9gSl8jb8fWmxZgSLZ6CMcBlB2T4NDzfO8FPrHfJaWl9p5XyrzcVnOGfDm/+Oz45FDVF3iXiTIK6QPSZ4NRzfnwKP0pP6jlq6f6aPI+SedRIqON8UVUFZJHFO5jAGWaGsIF2gna0lcsm0yGnqjOOWQYxxXf4l35Yv7FD1JF/6ao7jx7Xg/aXdrIiPgR6kjv6ar7FlyHnUkBAqow5t9b4xovHTok2PYQpq5lM9GsZizRniCtp90kUrbgjp3jeCFa4qaFq7Z0T3R7MfxFkh1JM6I6xtY7ymHYevcepZV1eyWD1+j1Ub693z8nGFD4fS+sP9Nyt03uEfLv/AEkajimufBSzSxkB7GXaSLi9xu3rQk2lwebrjGUkmZYc4Vb/ABGfymKj1ZGg9JXnsL/qDW/xGfymI9WRz9JX9x1RZyKhpHKsjlbv0RoPt0a7exSjb9yuzS7V+3k0DJuUYa2APbzmPBDmuGsEbWuG4gq14khSMnW+HgzzEeSfo0xaNbHDSYei+w9I/RZd1exnsNBqfXryRapHl0EgCyZuK3kcpUztxeWHqkY5vvIPYraniQj5CG/TyPSKfyzyWUeY8c1PKZQqnf5zm/k5v+lI2PMj1eiWKIr8EEVWM54LVglnMkdxcB3BP6dcHnfKyzYi0NKZMkRynUcnBK/yY3u7mmy4+jsVlmTZPbqKz7mek0EeCQCXNhHL0IhM0HN6fBT6x3yWnp/aeV8n9YrWcP7c3/x2fHIoaov8V72QZ2JA9F8Gn5vj4Ez0pPjctTT+w8l5H/8ARIz3OO29fL6LPgCha/3FmjjmBWeTVWRr02Dk13KO+mwaNkZI7XFml5nMpOvPTk82wlZ0G+i63Xdp7FfSxDVxw8kxnSpwYYpN7ZNHse0n3tCr1ccrI94ezE5R/BSMK/b6b1h/puVGm7HPLfSRo+OT4BUer+YT1nR56lZmjDOTSm42PTYNBGQ9Ng0V3Jzay65pqoiWeL7pYJB0EODT3hw7kxAyrl+4sePoQYWv3teB+Ya/kqdWv2o0vD2NWtFDWcz04EAOslTaE8T/ACZWO7nhTj2im9Zra/DPUf0sLQPHbDy5l596qoPGeU//AGOSEuz1tKxCP8Ee8riJSLfgz9gTxe75LRo9p5jyLzYWJpVwgR+KHeCTdLLd5AUZdE6/cZvRDUs63s9NofYmPAqDURzIpIrmX7N6fBT6x3uC0tP7TyvkvrFczgnw5vqGfG9V6kY8V7mQjtiRPRP2mm5vz4FH6UnxuWpp/YeS8j9eRRseMvXS9TPgCo1DxIf8bDNbf5IMQJbeaqoAYUKQeiJSQqcZFM6vlF7zRZPdyk05BDQ0RtO5zibutxsAO9OUowta1nBN5z6oCnjZvfKDboa11/aQoap8YGPExzdu+MFHwr9upvWH+m5Uabse8t9JGkYz+xT+h8wnrfazD0izakY6IVm7j1CqAYUbjrqXwJPiUotti10YxXJes2mR3RiSd4tyg0G31EtDgSe8BPwXB526W6Q5zg1gDY4r6ydM9Q1D2k9xS+qlxg1PEQ/e5MpqQZ6RAXDoNO2vhr7lJdkJ8r/wekPpwTu48t6LPO+XGWqZxwnlHdI5KS7PRVfTiR8iEE2W/BjvB+p7loU+08xr/qFhaVaJEficXpZfR+YXH0Tr9xnlKNSzrez0+g+mh0FQaaOJFJFc+i+5vz4MfWO+S0tP7TynkfrFdx+fDW+ob8b1XqRnxPuZCO2JFHoX7TTMAnwJnpSfG5alHsPJ+Q+tIpuNPt0vUz4AldV7jW8Qv9J/z/wNckZJfUvLItDSA0uc4NuOjil4QcujSvvhVHMiWOBavhF/M/QK9aaYhLylDXbJHJ2bskg1EgtvbHfX0aRV0NNjsRv8onxWXeNsVNDYWjijbvNgAN5J2+8priKMp7rJc/Jk2KMu/TJy4X5NvNjB223uPWdazrp7mel8fQqofk4wv9upvWH+m5d03uK/LfSRqmVqITxPiJIDxYkbQNvyT84qS5PP1WOuSkistwDDvll7mfolv0sX8mp/WJfZAOBIP4kvbofohaVIH5ezGFFIdUeE6aM30S8jyiT7FcqlEz7dVbZ7mOctZZipI9KQ21c1gtpO4ADgpSlgrrrc2ZbW5SfUSukftdu3NG4BZ9ryek0cFGOxBtS5qxeUdLhIIi+rjq71JdkJPEWeiPoCbwec9Yw3GcGhX1TT/HefzO0h8SXsWJGxpJbqY/wQExRElY/2lpwRLeJ7eD794CepPOa5fvLM0q4QEMrx6cEreMbvYLj3Lj6JR9xm9OkLlyek8dLMBylzWQnIpIqs6L3gA+DH1jvktGj2nlvI/VK/jz7a31Dfjeq9SNeJ9zIV+xIo9BLo0nAR8DZ6UnxuWpp/aeT8h9ZlPxn9tl6mfAErqvca3iPov+f/AIiIgrHQvbIw2cw3HZuPEKmt4Y9qEpx2vo1/D+WWVULZGdThva4bQf8AmxakJbkeStqcLGiGxpiuaiLQyFrg8c2RxOjpb26Isb7N+9RnNx6LKKo2cszTLGIKirP1z7gG4aOawdQ/VLyk2aFNai8ISpwlZmzSuCZwx9tpvWH+m5W6b3CXlvpI0vEde6CmllZbSY24uLi9xtCfm2keerjuaRnX/USq4Q/kd/eqPVkP/pK+2Ec4dVwi/I7+5c9SR16WsZ1WOKt4tptZ6DQD3m6N7YKiCK/LK57i57i5x2lxJJ7VFstjH7DqnCXmzUoiPmqhmhENcJDjJ0WnLE0bXSMb3uAU4+4queK5P8M9R/Q08eP3mB53aPkspyn+K1ko6bjRPtYUtesSPQeOnmlfjgo0qjEZtXwTWCJ7SSM4tDh+E2PvCcpZg6+PO4ubSrzMFNurig6jNqqHk5HN4OI7ik70bfjLP7QwUmb8ROVSiVWdF6wAfBj6x3yWjR7Ty3kPqkBjs+Gt9Q343qvUjfiuJMhX7Ekjfb4NHwIfA2ek/wCNy06PaeU8h9ZlRxifDZepnwBK6r3Gt4n6L/n/AIICoVMB27ofYRxAaOe5uYn82QcODwOITdcsGJqa938msZYydHWQGN1i14DmuGux2tc1MtJozIycGYrW5OfBK6KQWcw26CNzh0Hak58G5psSXAvC1KyZr1IlMNfbab1h+Byv03uM/wAt9JGgY1PgM/of6gn59HnqfckYsGpTJq7AtFGQ2M6DEZOqsWiiVbkM11YHsTFTJmjXDAuFWMrgNAE/gGm5XKNK3/NDuxjS8/CrKl+4U10tunkz0vZaB5HaY9n6ybzqaoA3Ohce3TZ7396XvXGTZ8VP3R/8mQyqiJrWc8imQKnk6mMnYTon8Wz22TNT5MbWRyjRWlNGOKNKAKliuktLpjY8X/EBY/JU2xyN6S3bIhWlZ8kerrfBzIiJyzovGAz4MfWO+S0aPaeX8h9UgMdHw1vqG/G9Q1Ix4r3MhXpFG+/aaNgU+Bs9J/xladHtPK6/6zKljA+Gy9TPgCV1PuNbxL/0X/P/AAQsrUvFmnZHKI+ZqYizKuhyX3NtiP8A7WV3HkSerWz3kJquZlairjgncbZA+kR8owfWxg9b2bS3r4dqLoZWSWh1Hpyw/kzlizJdnrIPMckhhw+G0/rD8DkxpvcZflvpIv8AjDXRz+h/qCdt9pg6VZsRkbYUhuPRqlB8iubiXoo6bCuORJVIVZGouRfGtCzQoZLoxwdLhIJAGj5j8nadZJMRqhjsPSkNvcD3pnTrnJkeWsxXGP3NxTh50quc3JJqcnTtaLvYBKzrjOkR2t0h2quyOY4G9Fb6dyZ5pkSSPSSGMyviZt6NKyTWCWJjxvGv0hqKbi8mHZHbIftKkVsZ5ao+ViIHjN5w7N3cVySyTg8FHe2x60hbE9J4+7etrOHqlD7z2XDBVWxkBDntaeUdqJAO5aFMkonmtfCTsyiExnI19UHNIcORaLggi+m9V6hpjHjKpLsiH7EojbeUXzBdfGylYHSMadJ+ouAPju3LRqklE8xrK5ytyVrFUgdVyOaQ4ENsQbjxQldQ05Gt4uDhXhkY5qWya23gaTxq6MhK6A0F2uBabEEEEbQRsIV6Zm2Vmu4XxTHUQgyPayRtmvBIbc28YX4/qmYzTWGZdtLT4RWcX0MbZOVhe0tkPOa1wOi622w3GySvjFPKN3xt9m305rgisPPArIHEgAPNydQHMcuUPDO+ShKVeEXrFFfE6lmDZGEluoBwJOsJu2a2sx9HTNWRyZw1qzWz1ij0w9Fcydwg9FGTqigwFw6BB0CAAg4b3mbyPyFCJHDnVDjJ1MADWDuBP4k/RHETzHk7VO7aukX1XGfg5e24IOsHURxQzmcPJ5gx1kM0dbNDbmaRfHq/dvJLR2bOxIzjhnp9Nb6lSZVZwpxKrkT+Ca+znQk+NzmdducB2C/Yma2Y2ph8lzaVaKCjSgCsZfydouuBzXex3BUWQyNaW5wkmV6TVqO5JuOGelhdvjlDGTarVwhSxJscU4Vc2MUxx0LPUEMSzgZubrVyfAjKKbHUAVUmN1JLoXsqxlITkapJlc4jOaNXRZn21jYbVaKJYY+gKokaVL4O5Qopk7FnsSjGtTbZVCKz0O2FV4yNOajHc+i0ZDws2pj0/pAjINi10RNjt1O0xdMx0ufkyJ+WUXjb/kkDgFv+MZ/KP96l+k/JH+sf9v8Ak5OAm/4xn8u3+tc/Sfk6vML/AKf8lUyjROhkMb7Eje03BB2EFKzhteDXptVsN0Rsol3A+yHkt9VPHBH40jtG9r6LfvOPUNalGO54RTfaqoObPUlJStiY1jBZrGhrRwAFgtFcLB4+T3PLFl04BAGbZ6sNcvTCqjH1lMDp+dCdbvynX3qm2OVk0NBfsntfyYFMEvE1rkNY5Sx4c3UWm47ExFmXbHPBpWS64TRte3eNY4O3jvTCMyccMfNK6RBNEHtLXbCjsM8FNyxkxzCeO7zgl515H9NqnDhkARrVOMGnGW/kcwhUyH6kKPCii2S4GxCtFXHkcRBVyGIIVUC4BQDQhK1WRYtZAZujVyYlKvkcQBVSGq44FJAoosmJBWC+dryTORcmulcABr233NHEq+mn5Zla3WOT2x9poVJTtiYGN2DvJ4lNpYMntnZKDnbGmUa1sMbnu2N9p3AKM5YLKq3ZPBnMtSZHOe7a43P6e5Zk22z19EVXBRgFdQGGlk17Mjh2wfWvHjAxQ+iHWkd3t0ewpvTwwtxheV1GcUr4NbTJjAQAEAJzRhwLSLgggg7CDqIQCeHk8z5xcKuyfVOYAeRfd8LvNO1p6WnV1WSco7Wb+nuV1eX2ilStU4sqtgSWGsrchJZ37N9g7oO5yui8GfbXlGhMffWNYO9XZEn2KNKAOamnbI2zuw7wUYyGSrZUyJr4HcdxVM6xzT6rYRLoS02cLH39STnFo9Fp7o2LMQiFWM5yJ6C7kg4ijQosmkdLhMCDpy4LqISWRIxqakUOB0xq4ycYpHWgTqAuVKMW2VW2RhHMnglckZCdI4e0/daPmm66jA1Ot3PCLzQUTYW6Le0naSmEsGa3l5FyV0BNzrXKDvL4M4xRlz6RJosP1TDq852wuPyS1ssmro6tvIwhScjdrfGET2FMgvrqlkDAbEgyO8iMHnO67bOlFcW2c1V/o1Nvs9N0FI2GNkcYsxjQ1o4ACwWglweTnJyeX8jhdOAQAEABAFexxhdmUaZ0Lua8c6J9rljwPcdhChOO5F1Fzqnu+DzBlfJslPI+KZpa9h0XA+8cQdt+lLrg2m1ZHcuiKeFamJTRZML5e0LRSnm/dcT4t9x6FZGQlbXnoujSrRYUa5dOHTmhwsRcIfIEdVZKDhs0hwO0dSg4pl1d063mLIWpyE4eIfwu1HsKWnp38GtT5SPU1yRk9M5h57XN6xq79iXlVJGpXqITWUxIBQaL96DUSW9AXQ3RCXcZ6IuWDuKFzjZrS49AupKuT+Cqd8ILMmSNPkR58bV0DWf9kzChszLvJRziCyT+T8gAeMNEcPvHrKZjWkY918rXmTJ6KNrBotAAHBTFwyV0GcFy4BRcYYl0rwQnVrD3Dfxa3o4lVTkN01fLKpC1LyZqUxJOigc9zWMaXOcQ1rQLlxOwAKhrLNKMlCO5no/NzhEUFPzgOXlAdK7hwYDwbftNynK4bUee1mpd0/wi22VgmGg6BAAQAEABAFAzn4DGUI+Vhs2pjbZp2CVo16DunWbH5KucM8jWm1Lre19HnKtpnMc5jwWuYS1zTqLXA2IIVSeODQsjuWV0NHBWCrXBZMP4kMdo5iSzY129vQeI9ysjIWspzyXWOQEAg3B1gjYepWCr+wq1yDgoHLpzAZaDtCDqYBEOzpXQTa+RJ2R6d558besAtPeFF1Vsvhq7o/3HceFaM+UOqR3zUHp4DC8neG/ClGNmkf8A5HfJc/TwB+Tv+/8AhCbchU7fFjb23d8RKmqYLoXlrLpdyHLaNvUOAFlNJIocs9izI2t2CyDjy+zolBzJySg6JveALk2A1knZZAFExPiwvvFTmzdjn73dDeA6VTKY3VSVRgVLY/CKHkEaqkx6uOEb3mqwF9FAqqlv17h9Ww/uWkbT5519Q7VdVXjlmbrdZv8A2R6NMAVxnBoACAAgAIACAAgAig4Z/nJzcsrwZobMqWjoDJgNjX8DuDunWoTjkao1Gzh9HnjKeTpIJHRSsLHsNnNdtB/5vVQ80msroYEKRS0SWR8tyU5sOcze07Pw8CpxlgpnXkvGSstxT+I6zt7XandnHsVqlkTnBolA5SwV5FA5AcHQcgDsOXQOw5ABgoOB3QALoABcgAi5cOojMrZchpx9Y7nbmjW49m7tXHLBONbl0Z/l3EMtSbHmx31MG/0jvKplLI5ClR7IlrVBsZjEe0VI57msY0uc4gNaBckncAq22xuMIxWWbzmzzbCl0amraDPa7I7gth6Tba/2D2qyuvHIhqtXu/bX0aerhACAAgAIACAAgAIACAAgAiEAVnGeB6bKLLSjRlHiTNA029B8pvQfYuSimW12yh/B53xjgmpyc+0zdKM+LM0Exu121n7p6Cqmmh6NkZlYc1GSLiwmmxuNRG8aiu5ItJ9k5k3FU0ep/wBY3zjZ35v1U1MonSmWahxVBJ4xMZ87Z+bYpqZRKlromoahrhdrmuHQQfcppoqcZL4FwV04dByADDkHODq6AE5p2sF3ODRxJA965lHVFsha7FtPHsdyh4M1jv2Ljmi1UtlXynjGaS4j+qb0G7vzblU55GI0JFee8k3JJJ2km5PWSoZL0kug2tUWyyMG+yw4VwpUV8mhTxkgeNIQRGz0ncejauJNlznCtfuPQWBM38GTm6WqWcjnSlttHiIx90e0q2MEjOu1ErOPguICmLhoACAAgAIACAAgAIACAAgAIACAEamnbI0skaHtcLFrgC0jpBR2CeOjJ8Y5l45LyUDhE7WTE8uMRPmO1lnVrHUoOA1DUtcSMexDhqpon6NTE6PXYO2sd6LhqKh0XqUZEOQjIOOAl0i8/AcchabtJB4gkH2LvJHC+R/Fl2ob4sz+0g+9d3Mi64jhmKKofvb9bI/7Ubmc9GIbsU1R/e26mR/2ru5h6UBvLl6pdtmf2ED3BccmdVURhLK5xu5xcekk+9cyS2pdHIXCSQYC4SUSTyLkOeqfoU8TpXar6I1Nv5R2N7Vzlk/2x5ZruEMywFn5QfffyMTiB+OQWPY3vUlAXnqn1E13J2T4qdgjhjbGxuxrRYBWJIUlJy7HIXTgaAAgAIACAAgAIACAAgAIACAAgAIACAAgBKpp2yNLXta5p2tcA4HrBQBQsQZoaCpu6NrqZ/GIjQPWxwI7rKLiXRvkuzP8sZj6tlzTyxTDg68T+ga7tJ7Qo7SxXp9lOr8A5RhvylHKLb2gSDvYSEck1OLIKpoZI/2kb2emxzfeFEmsPobruQ4AEZDCF4KN79TGOcfNaXe4LmTrSXyTeTcD18/7OkmPpN5Md77BdwyO6C7ZbskZlK6SxndFA3fzuUf3N5vtXdrIu+C6L/kPMzQwkOmMlQ7zyGx/laBftJXVEplqJM0Gho44WBkTGsYNjWgNA7Ap4KW2+xwg4BAAQAEABAAQAEABAAQAEABAAQAEABAAQAEAEUAGgDkLp1hrjIIILhMi8rLjLYFEy9vUBgSyEgC95J2rqFpk0poqCUiLOguEgggA0ABAAQAEABAAQAEABAAQ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AutoShape 8" descr="data:image/jpeg;base64,/9j/4AAQSkZJRgABAQAAAQABAAD/2wCEAAkGBxQSEhUUEhQWFRUUFRcVFhcWFRUUFBQUFRQWFxUXFBgYHCggGBwlHBQUITEhJikrLi4uFx8zODMsNygtLisBCgoKDg0OGhAQGiwkHCQsLCwsLCwsLCwsLCwsLCwsLCwsLCwsLCwsLCwsLCwsLCwsLCwsLCwsLCwsLCwsLCwsLP/AABEIAOEA4QMBEQACEQEDEQH/xAAcAAAABwEBAAAAAAAAAAAAAAAAAQMEBQYHAgj/xABKEAABAwIBBwYKBwYFBAMAAAABAAIDBBEGBQcSITFBURMiYXGBkSQyUmJyc6GxssEUIzRCgpLRM0NTk7PSVGPC4fAXRHSig6PD/8QAGgEAAgMBAQAAAAAAAAAAAAAAAAQCAwUBBv/EADIRAAICAQQBAwMDAwMFAQAAAAABAgMRBBIhMQUTMkEzUWEUInEVQqEjkdFSYoGxwTT/2gAMAwEAAhEDEQA/ANxQAEABAAQAEABAAQARQAV0B/JCZZxdR0v7adgd5Iu9/wCVoJUJWRiMVaS632RKVlPPFE24p4HP4OkOgD2C5VEtUvg0qvDTfvlgq1dnWr5DzOSiHmMJPe8lVPUyfQ7DxNC7bIafGte/xqqX8JDR7AoO6x/IzHx9C/tQzkxFVu21M/8ANePcVFzl8lq0dK6ig48QVTdlTP8AzXn5o9SRyWkpf9qHtNjKuZsqpe0h3vBUvVsXyVS8fQ/7SYpM6Ney13RyDg+Pb2tIUlqZoXl4mh/dFlybnhYdVRTub50Tg4dzrFXR1K+ROzw0/wCyX+5c8iYzoqrVFO0O8h9439gdt7Lq6NsH0Z12jtp90SwXVmRUNABoACAAgAIACAAgAIACAAgAIACAAgAIACAOS5AFNxVnHpaS7WETzC40GOGi0jVaR+sN6tZ6FTO5R6H9P4+23l8IynEOcCtq7gycjGfuREt1cHO8Y+5KSukzco8bVVy1l/kqyp5NFRx0gkBkNGTucBXQGMdnYaTsBPUCu7WQc4IMsPA9xRtYKcPujkOUcHcINAcAuhHU0Eu9HXF4wyxYfxtWUZAZKXs3xyEvZbzbm7exWwucRG/x9Vvxh/g1LC+c+mqbMnAp5D5TrxuPQ+wt22TcL1Lsw9T4yyp/s5RfGvB2K8zHx2dIACAAgAIACAAgAIACAAgAIACACKAI3LuW4aOMyzvDG7Bvc48GjeVGU1EsqpnbLbExPGWcaesuyHSgg8kEco/03DZ1A96Ssvcuj0Wk8bCrmXLKSFRyaseOg1w6u+R1k/J0s50YWOed9hqHWdgU4VuRTbfVUsylgt2S83Urtc8jWDyWc53aTqHtTUNHJ9mTd5uC4rjks9DgKjZ4zHSHz3ut+VtgmY6aC7M2zy18/a8E9R5Gp4/Ehjb1MCt9KK+BOWptl3JklDAwbGtH4Qu7V9iv1ZfcdsiadrW/lC5tX2O+pL7/AOTmpyJTSi0kET+tjf0UXCL+CcNRZDmLZAZRzbZPk8WJ0R4xvcB+Ukt9ipeni/gcr8rqI9v/AHKflrNRI3XTTNkHkycx3Y4Ag9tlRPSP4NKrzcZLFkf9ii5VyTNTO0Z43MJ2E+Kepw1FLTqlHs1ab67vaxiocDHISA5LZhHHlTQkNLjLBvjcbkD/AC3HW3q2K6u5x7M7VeNru5XEjb8NYkgro+UgdfZpMNg+Mnc4fPYnoTUujzWo01lEsTJlTKAIACAAgAIACAAgAIACACXDhWsa4whyfHd3PleDycYOtxG93Bo4qFliihvS6Sd8sLr5MBy/l2aslMs7ru2ADUxg8lg3DV1pCc3JnqqNNCiO2JHKHBf3whekpHyuDI2l7juH/NXWuxjKXCK7bYVLMmXvIOA2izqo6R/htPNHpH73uT9ekXbMDV+YbWKf9y70sLY2hrGhrRsAAATkYpGJOc7OZDhpXSAqCgBRpQAvGUHR5EVEBy0rh0MlACEhXQGFZE17S17Q5p2hwuD2FDSkuSUZTi8pmf4jzeRvu+lPJu28mT9WT5p2t9oSlukT5ibOl8xKLUbevuZxX0MkLyyVhY4bj7wdhHUkJQcXyehqujYsweUNlAtHmScpS00rZYXFj27CNhHkuG8HgpRlteSq2mFsGpm8YGxzFXt0HWZUNF3M12cB96MnaNmraFoVWqaPK6vQzoef7S33VwiBABoACAAgAIACACQBWsc4tjyfBpGzpX6oo72LjvceDRvPYq7LFFDWk0stRPC6PPOVcpSVMrpZnl73m5J3DcGjc0bgs+Um2erqphVDbEahRZb8fklsg5CkqnWbzWDxnkah0DiehXVUubE9VrIUL8/Y07I2SYqZmjG3WfGcfGceJPyWlXXGC4PK6jU2XSzIlGlWCwo0rpxtigKAIjKmLqOmJEtRGHDa1p03jrDbkdq5lHcMrNbnfpWG0UU0vTzWNPfc+xR3okoMjjnqduoh2zk//mueoT9JisOfFw20IPVUEe+Jc3h6Uidyfnto3WEsM8XE2bI0dxv7Ebjjgy45IxvQVVhDVRlx2Mc7QeegNdYnsUsojhkxI5dIjSQrocDdxXeujmEReWsjw1TNCVoPkuGp7TxadyrsqjMY02psoeYMyXEuHJKN+vnxnxZALA9DuDll20uH8HrdHrq9RHjh/YhVQOi1LUvie18bix7TdrmmxBCkpNdEJ1xsW2S4N8ze41bXx6L7MqGDnNvqePLZ0cRuWhVbuPKa3RSoeVzH7lxBVwiGgAIACAAgAigCNxDlmOjgfPKeawbN7nHxWjpJUZy2ospqlbPbE824gy3LWTummN3O1AbmNGxrege1Z85ubPX6amNENsCNVZcvz2TGHMhuqn8I2+O7/S3p9yvpp3iOu1sdPH8moUVMyJoYxoa0bAFpxikeTttla90ux00qRDntirSg4VXE+cCnpLsb9dMPuNI0Wnz3buoa+pRcjqhkzDLmMqyruHyljD+7j5jbdJGt3aVU5jMNPkgGwqtyGoUJHYYubixVB6K5klsBooyGwItXckXWmcOiC6pFUqEyy4exzXUdgyYyRj93Lz226L629hVimLzowathTOVTVpEb/qJj91xGg4+Y75GxVqlkWcMFucVMgJuKAG1ZTMlYWSNDmuGsHYVGcVJfgsrslXJTgzJcV4edSSXFzE8nQdw36Dunp3rKvp2P8HrdDrlfHntdkClzRY6yXlGSnlZNC7Rew3B94PEEaipxk0yq2pWxcGuD0bg7EcdfTiVmpws2Rm9j7ax1bweC0q57keQ1OndFjiydUxcCAAgAIA5cUAef86OKzWVJjYfqIHENt994FnPPbcDo60jdPLwem8dpVVBSfbKUFQan4Q8yTk51RIGN/EdzW7yp1wcmLam9UQzLv4NTyfSNhY2Ngs1veTvJ6StaENqPHXXSum5zHoKkVByztY0ueQ1rQS4k2AA2krgGVYyzgPnJhpCWRbDILh8nV5LfaVXKZfXU5FIihVDmaFWnQ4ZAq3MbhRkXbTqDmMR0519HUd5YtOdCnXN5JacI06N5z9OcmnXd5F6cTdApqZVKgRdEpqQvKpoRkjurIyFbKky94JzjSUxbDVkvh1BsmsviHT5TejaFdCYhZVtNihqGyND2ODmuF2uGsEdCu7KGBxQcGmUKRkzHRyC7XCxHzHAqM4blgtqtlVJTj2jH8u5KdSymN2sbWO8pu4/IrItrcJYPZ6TUq+tTRHKoZLLgHExoKkPP7KSzJh5t9Tx0tuT2lXU2bWJa7S+vXx2uj0XFIHNDmm4cAQRsII1FaK55PItNPaxVAAQARKAKRnXxN9EpNBhtLUaUbbGxayw039FgQL8Sqbp7Vgf8fp/Vty+kefwkPk9ThdBgIxk7lLL+xpGF8lfR4tY+sfYv6ODez9Vp01qMcnkdfqndPHwicaVeZ/8AIoXgAkkAAXJO4dK6BkeOcWuq3mGEkQNJ1g/tSPvHzeA7VTOYzTS5MrUUCWlM1qdPgeRQKhzNCulIcMiVbkNRqQoGKOSxRwdaK5klgGijJ3ANBGTm0BYjINHJjUskHASfCpKZTKpMaSwK2MxSdCGskauUhGyotOAcYuoX8lKSaZ56TyTj95vRxHamITMq6razbGyBwBaQQRcEG4IO8K9C3JySg6QWK8jiphIA+sZzmHp3t6jsVGor3oe8fqXTZy+PsZPbsO8bx1rJax2ewUk0mgLhJ8Lg2vM1iTloDSyOvJALsubl0JOr8pNuohPaeeVg815XTenZvXT/APZpKZMkCAOSgPyecc5GXvpldI4H6uImKPqaec7tdc9Vln2yzI9T4+hVVJvt8lXCqH19ydwjk/lZtN3ixa+tx8UfPuTOnry9xl+U1OyrbHtmgtK0Ty756FWlBwoWcvERHgkR1mxlI3Dcz2XP+6rnLBfVXllFp4EnOZu6fT4H8cSocjShVgWa1V5GFE6XCQaAwC64Ad0HQIACDgSACIXQwcPYpJkJQQ1lhVsZCllSGM8KvjIzLqEyz4bx9PRw8iWNma08wucWljfJ1DWP1TMbMGVLTyJT/qrN/ho/5jv0XfWIrSyyKMzmTH/t4/5jv0UJahF8PHTm+CEyjW8tI6TQDC/WWtJI0t5F+Kz7ZKT4PUaat11KDGyqGfnBL4Sy0aOrin16LXWeBvjdqf7NfYrK5bWK6ulW1OHyenGPBAINwRcHiDsWmeOOkAV7HeWPolDPKPG0dBnpvOi3uvfsVdksRGNJV6t0YHmdZ7PXLrACuEnwjRcN0XJQNB8Z3Pd1n/awWpRXtieQ19/q2t/YmGlXCKGuWspimgfK77o1Di46mjvXG8EoxyzGoy6RzpHm7nkkniTtSdszb0WnbWWP4o0o5G3XDCFgFBl+EvgNcO8oNAfwBHAZXyEgOQ0ByBAcgQd5Ag5kJAAQBy5q6mRaT+MDWaJWxkKW1oZSRK+MkZtlf4EtBSyVemOINSrmN05iSMRSzNSt5FVEtwEUAeg81GV/pOT4wTd8JMLuPNALf/UtWjTLMTyXkqfSua+HyXJXCBk+fjKNmU9OD4znSuHQ0aLb9pPcltQ/g2fEV5k5GPpM3vgdZLpuVmYzcXa+oayrKo7mL6u306nI0tpWqusHjfnIq0oQIoOczKBc+OnadQ+sd1m4bfsuVVZIa09blIrsEdgs+csnqaa1FYQ4CqG+Ei14Yw1FUw8o9zwdIt5pFrC3EJymhTWTF1/kbKJ7YkPiigbTVAiYSQYmvu4i9y5wtqGzmhQvqUC3x+ule8NEbdLGsXXC+FYainbK8vDiXA6LrDmuIG7oCdp08ZRTZg63yV1NjhElhgKm8qX8w/RXfpICX9YuOxm/pfKl/N/sj9JAP6xc/sdHN3THY+UfiHzCP0kDq8zd+BjWZs9V4ajXwkZt/E0/JVy0n2Y1X5p5/dHj+SnZXyNNSu0ZmFt/FcNbHeifltSc6pR7NejV1XL9j5+xHqsZ+B3kSmE1TDC64bI8tNtRA0SdXcr6a1NiOu1UqIbol8dm+p/4kve3+1OPSoxP6zd8iL83kH8WX/0/Rd/SoH5ex/CG7820H8aXuZ+i6tOVPyUn8DOqzaj93Pr4PZ8wfkuPT/klDyP/AFIrGVMPTUx+sbzdzxrYe3clrIOJrae6q1ftY1YEszSgsHaiTQS6dNOzG5S0aiaAnVIwSAecw2PscE1ppfBieYrzBT+xs107g85vf2PP+eOrL8pPF9UcccY6Nrz7XlI3vMj0/i4baclIuqDSJ3BsV5nO8hntcR+hTWmjmRj+XsxWl9y7tKePOirSgMcmQ5SqOWq5pOLyB1N5o9gSl8jb8fWmxZgSLZ6CMcBlB2T4NDzfO8FPrHfJaWl9p5XyrzcVnOGfDm/+Oz45FDVF3iXiTIK6QPSZ4NRzfnwKP0pP6jlq6f6aPI+SedRIqON8UVUFZJHFO5jAGWaGsIF2gna0lcsm0yGnqjOOWQYxxXf4l35Yv7FD1JF/6ao7jx7Xg/aXdrIiPgR6kjv6ar7FlyHnUkBAqow5t9b4xovHTok2PYQpq5lM9GsZizRniCtp90kUrbgjp3jeCFa4qaFq7Z0T3R7MfxFkh1JM6I6xtY7ymHYevcepZV1eyWD1+j1Ub693z8nGFD4fS+sP9Nyt03uEfLv/AEkajimufBSzSxkB7GXaSLi9xu3rQk2lwebrjGUkmZYc4Vb/ABGfymKj1ZGg9JXnsL/qDW/xGfymI9WRz9JX9x1RZyKhpHKsjlbv0RoPt0a7exSjb9yuzS7V+3k0DJuUYa2APbzmPBDmuGsEbWuG4gq14khSMnW+HgzzEeSfo0xaNbHDSYei+w9I/RZd1exnsNBqfXryRapHl0EgCyZuK3kcpUztxeWHqkY5vvIPYraniQj5CG/TyPSKfyzyWUeY8c1PKZQqnf5zm/k5v+lI2PMj1eiWKIr8EEVWM54LVglnMkdxcB3BP6dcHnfKyzYi0NKZMkRynUcnBK/yY3u7mmy4+jsVlmTZPbqKz7mek0EeCQCXNhHL0IhM0HN6fBT6x3yWnp/aeV8n9YrWcP7c3/x2fHIoaov8V72QZ2JA9F8Gn5vj4Ez0pPjctTT+w8l5H/8ARIz3OO29fL6LPgCha/3FmjjmBWeTVWRr02Dk13KO+mwaNkZI7XFml5nMpOvPTk82wlZ0G+i63Xdp7FfSxDVxw8kxnSpwYYpN7ZNHse0n3tCr1ccrI94ezE5R/BSMK/b6b1h/puVGm7HPLfSRo+OT4BUer+YT1nR56lZmjDOTSm42PTYNBGQ9Ng0V3Jzay65pqoiWeL7pYJB0EODT3hw7kxAyrl+4sePoQYWv3teB+Ya/kqdWv2o0vD2NWtFDWcz04EAOslTaE8T/ACZWO7nhTj2im9Zra/DPUf0sLQPHbDy5l596qoPGeU//AGOSEuz1tKxCP8Ee8riJSLfgz9gTxe75LRo9p5jyLzYWJpVwgR+KHeCTdLLd5AUZdE6/cZvRDUs63s9NofYmPAqDURzIpIrmX7N6fBT6x3uC0tP7TyvkvrFczgnw5vqGfG9V6kY8V7mQjtiRPRP2mm5vz4FH6UnxuWpp/YeS8j9eRRseMvXS9TPgCo1DxIf8bDNbf5IMQJbeaqoAYUKQeiJSQqcZFM6vlF7zRZPdyk05BDQ0RtO5zibutxsAO9OUowta1nBN5z6oCnjZvfKDboa11/aQoap8YGPExzdu+MFHwr9upvWH+m5Uabse8t9JGkYz+xT+h8wnrfazD0izakY6IVm7j1CqAYUbjrqXwJPiUotti10YxXJes2mR3RiSd4tyg0G31EtDgSe8BPwXB526W6Q5zg1gDY4r6ydM9Q1D2k9xS+qlxg1PEQ/e5MpqQZ6RAXDoNO2vhr7lJdkJ8r/wekPpwTu48t6LPO+XGWqZxwnlHdI5KS7PRVfTiR8iEE2W/BjvB+p7loU+08xr/qFhaVaJEficXpZfR+YXH0Tr9xnlKNSzrez0+g+mh0FQaaOJFJFc+i+5vz4MfWO+S0tP7TynkfrFdx+fDW+ob8b1XqRnxPuZCO2JFHoX7TTMAnwJnpSfG5alHsPJ+Q+tIpuNPt0vUz4AldV7jW8Qv9J/z/wNckZJfUvLItDSA0uc4NuOjil4QcujSvvhVHMiWOBavhF/M/QK9aaYhLylDXbJHJ2bskg1EgtvbHfX0aRV0NNjsRv8onxWXeNsVNDYWjijbvNgAN5J2+8priKMp7rJc/Jk2KMu/TJy4X5NvNjB223uPWdazrp7mel8fQqofk4wv9upvWH+m5d03uK/LfSRqmVqITxPiJIDxYkbQNvyT84qS5PP1WOuSkistwDDvll7mfolv0sX8mp/WJfZAOBIP4kvbofohaVIH5ezGFFIdUeE6aM30S8jyiT7FcqlEz7dVbZ7mOctZZipI9KQ21c1gtpO4ADgpSlgrrrc2ZbW5SfUSukftdu3NG4BZ9ryek0cFGOxBtS5qxeUdLhIIi+rjq71JdkJPEWeiPoCbwec9Yw3GcGhX1TT/HefzO0h8SXsWJGxpJbqY/wQExRElY/2lpwRLeJ7eD794CepPOa5fvLM0q4QEMrx6cEreMbvYLj3Lj6JR9xm9OkLlyek8dLMBylzWQnIpIqs6L3gA+DH1jvktGj2nlvI/VK/jz7a31Dfjeq9SNeJ9zIV+xIo9BLo0nAR8DZ6UnxuWpp/aeT8h9ZlPxn9tl6mfAErqvca3iPov+f/AIiIgrHQvbIw2cw3HZuPEKmt4Y9qEpx2vo1/D+WWVULZGdThva4bQf8AmxakJbkeStqcLGiGxpiuaiLQyFrg8c2RxOjpb26Isb7N+9RnNx6LKKo2cszTLGIKirP1z7gG4aOawdQ/VLyk2aFNai8ISpwlZmzSuCZwx9tpvWH+m5W6b3CXlvpI0vEde6CmllZbSY24uLi9xtCfm2keerjuaRnX/USq4Q/kd/eqPVkP/pK+2Ec4dVwi/I7+5c9SR16WsZ1WOKt4tptZ6DQD3m6N7YKiCK/LK57i57i5x2lxJJ7VFstjH7DqnCXmzUoiPmqhmhENcJDjJ0WnLE0bXSMb3uAU4+4queK5P8M9R/Q08eP3mB53aPkspyn+K1ko6bjRPtYUtesSPQeOnmlfjgo0qjEZtXwTWCJ7SSM4tDh+E2PvCcpZg6+PO4ubSrzMFNurig6jNqqHk5HN4OI7ik70bfjLP7QwUmb8ROVSiVWdF6wAfBj6x3yWjR7Ty3kPqkBjs+Gt9Q343qvUjfiuJMhX7Ekjfb4NHwIfA2ek/wCNy06PaeU8h9ZlRxifDZepnwBK6r3Gt4n6L/n/AIICoVMB27ofYRxAaOe5uYn82QcODwOITdcsGJqa938msZYydHWQGN1i14DmuGux2tc1MtJozIycGYrW5OfBK6KQWcw26CNzh0Hak58G5psSXAvC1KyZr1IlMNfbab1h+Byv03uM/wAt9JGgY1PgM/of6gn59HnqfckYsGpTJq7AtFGQ2M6DEZOqsWiiVbkM11YHsTFTJmjXDAuFWMrgNAE/gGm5XKNK3/NDuxjS8/CrKl+4U10tunkz0vZaB5HaY9n6ybzqaoA3Ohce3TZ7396XvXGTZ8VP3R/8mQyqiJrWc8imQKnk6mMnYTon8Wz22TNT5MbWRyjRWlNGOKNKAKliuktLpjY8X/EBY/JU2xyN6S3bIhWlZ8kerrfBzIiJyzovGAz4MfWO+S0aPaeX8h9UgMdHw1vqG/G9Q1Ix4r3MhXpFG+/aaNgU+Bs9J/xladHtPK6/6zKljA+Gy9TPgCV1PuNbxL/0X/P/AAQsrUvFmnZHKI+ZqYizKuhyX3NtiP8A7WV3HkSerWz3kJquZlairjgncbZA+kR8owfWxg9b2bS3r4dqLoZWSWh1Hpyw/kzlizJdnrIPMckhhw+G0/rD8DkxpvcZflvpIv8AjDXRz+h/qCdt9pg6VZsRkbYUhuPRqlB8iubiXoo6bCuORJVIVZGouRfGtCzQoZLoxwdLhIJAGj5j8nadZJMRqhjsPSkNvcD3pnTrnJkeWsxXGP3NxTh50quc3JJqcnTtaLvYBKzrjOkR2t0h2quyOY4G9Fb6dyZ5pkSSPSSGMyviZt6NKyTWCWJjxvGv0hqKbi8mHZHbIftKkVsZ5ao+ViIHjN5w7N3cVySyTg8FHe2x60hbE9J4+7etrOHqlD7z2XDBVWxkBDntaeUdqJAO5aFMkonmtfCTsyiExnI19UHNIcORaLggi+m9V6hpjHjKpLsiH7EojbeUXzBdfGylYHSMadJ+ouAPju3LRqklE8xrK5ytyVrFUgdVyOaQ4ENsQbjxQldQ05Gt4uDhXhkY5qWya23gaTxq6MhK6A0F2uBabEEEEbQRsIV6Zm2Vmu4XxTHUQgyPayRtmvBIbc28YX4/qmYzTWGZdtLT4RWcX0MbZOVhe0tkPOa1wOi622w3GySvjFPKN3xt9m305rgisPPArIHEgAPNydQHMcuUPDO+ShKVeEXrFFfE6lmDZGEluoBwJOsJu2a2sx9HTNWRyZw1qzWz1ij0w9Fcydwg9FGTqigwFw6BB0CAAg4b3mbyPyFCJHDnVDjJ1MADWDuBP4k/RHETzHk7VO7aukX1XGfg5e24IOsHURxQzmcPJ5gx1kM0dbNDbmaRfHq/dvJLR2bOxIzjhnp9Nb6lSZVZwpxKrkT+Ca+znQk+NzmdducB2C/Yma2Y2ph8lzaVaKCjSgCsZfydouuBzXex3BUWQyNaW5wkmV6TVqO5JuOGelhdvjlDGTarVwhSxJscU4Vc2MUxx0LPUEMSzgZubrVyfAjKKbHUAVUmN1JLoXsqxlITkapJlc4jOaNXRZn21jYbVaKJYY+gKokaVL4O5Qopk7FnsSjGtTbZVCKz0O2FV4yNOajHc+i0ZDws2pj0/pAjINi10RNjt1O0xdMx0ufkyJ+WUXjb/kkDgFv+MZ/KP96l+k/JH+sf9v8Ak5OAm/4xn8u3+tc/Sfk6vML/AKf8lUyjROhkMb7Eje03BB2EFKzhteDXptVsN0Rsol3A+yHkt9VPHBH40jtG9r6LfvOPUNalGO54RTfaqoObPUlJStiY1jBZrGhrRwAFgtFcLB4+T3PLFl04BAGbZ6sNcvTCqjH1lMDp+dCdbvynX3qm2OVk0NBfsntfyYFMEvE1rkNY5Sx4c3UWm47ExFmXbHPBpWS64TRte3eNY4O3jvTCMyccMfNK6RBNEHtLXbCjsM8FNyxkxzCeO7zgl515H9NqnDhkARrVOMGnGW/kcwhUyH6kKPCii2S4GxCtFXHkcRBVyGIIVUC4BQDQhK1WRYtZAZujVyYlKvkcQBVSGq44FJAoosmJBWC+dryTORcmulcABr233NHEq+mn5Zla3WOT2x9poVJTtiYGN2DvJ4lNpYMntnZKDnbGmUa1sMbnu2N9p3AKM5YLKq3ZPBnMtSZHOe7a43P6e5Zk22z19EVXBRgFdQGGlk17Mjh2wfWvHjAxQ+iHWkd3t0ewpvTwwtxheV1GcUr4NbTJjAQAEAJzRhwLSLgggg7CDqIQCeHk8z5xcKuyfVOYAeRfd8LvNO1p6WnV1WSco7Wb+nuV1eX2ilStU4sqtgSWGsrchJZ37N9g7oO5yui8GfbXlGhMffWNYO9XZEn2KNKAOamnbI2zuw7wUYyGSrZUyJr4HcdxVM6xzT6rYRLoS02cLH39STnFo9Fp7o2LMQiFWM5yJ6C7kg4ijQosmkdLhMCDpy4LqISWRIxqakUOB0xq4ycYpHWgTqAuVKMW2VW2RhHMnglckZCdI4e0/daPmm66jA1Ot3PCLzQUTYW6Le0naSmEsGa3l5FyV0BNzrXKDvL4M4xRlz6RJosP1TDq852wuPyS1ssmro6tvIwhScjdrfGET2FMgvrqlkDAbEgyO8iMHnO67bOlFcW2c1V/o1Nvs9N0FI2GNkcYsxjQ1o4ACwWglweTnJyeX8jhdOAQAEABAFexxhdmUaZ0Lua8c6J9rljwPcdhChOO5F1Fzqnu+DzBlfJslPI+KZpa9h0XA+8cQdt+lLrg2m1ZHcuiKeFamJTRZML5e0LRSnm/dcT4t9x6FZGQlbXnoujSrRYUa5dOHTmhwsRcIfIEdVZKDhs0hwO0dSg4pl1d063mLIWpyE4eIfwu1HsKWnp38GtT5SPU1yRk9M5h57XN6xq79iXlVJGpXqITWUxIBQaL96DUSW9AXQ3RCXcZ6IuWDuKFzjZrS49AupKuT+Cqd8ILMmSNPkR58bV0DWf9kzChszLvJRziCyT+T8gAeMNEcPvHrKZjWkY918rXmTJ6KNrBotAAHBTFwyV0GcFy4BRcYYl0rwQnVrD3Dfxa3o4lVTkN01fLKpC1LyZqUxJOigc9zWMaXOcQ1rQLlxOwAKhrLNKMlCO5no/NzhEUFPzgOXlAdK7hwYDwbftNynK4bUee1mpd0/wi22VgmGg6BAAQAEABAFAzn4DGUI+Vhs2pjbZp2CVo16DunWbH5KucM8jWm1Lre19HnKtpnMc5jwWuYS1zTqLXA2IIVSeODQsjuWV0NHBWCrXBZMP4kMdo5iSzY129vQeI9ysjIWspzyXWOQEAg3B1gjYepWCr+wq1yDgoHLpzAZaDtCDqYBEOzpXQTa+RJ2R6d558besAtPeFF1Vsvhq7o/3HceFaM+UOqR3zUHp4DC8neG/ClGNmkf8A5HfJc/TwB+Tv+/8AhCbchU7fFjb23d8RKmqYLoXlrLpdyHLaNvUOAFlNJIocs9izI2t2CyDjy+zolBzJySg6JveALk2A1knZZAFExPiwvvFTmzdjn73dDeA6VTKY3VSVRgVLY/CKHkEaqkx6uOEb3mqwF9FAqqlv17h9Ww/uWkbT5519Q7VdVXjlmbrdZv8A2R6NMAVxnBoACAAgAIACAAgAig4Z/nJzcsrwZobMqWjoDJgNjX8DuDunWoTjkao1Gzh9HnjKeTpIJHRSsLHsNnNdtB/5vVQ80msroYEKRS0SWR8tyU5sOcze07Pw8CpxlgpnXkvGSstxT+I6zt7XandnHsVqlkTnBolA5SwV5FA5AcHQcgDsOXQOw5ABgoOB3QALoABcgAi5cOojMrZchpx9Y7nbmjW49m7tXHLBONbl0Z/l3EMtSbHmx31MG/0jvKplLI5ClR7IlrVBsZjEe0VI57msY0uc4gNaBckncAq22xuMIxWWbzmzzbCl0amraDPa7I7gth6Tba/2D2qyuvHIhqtXu/bX0aerhACAAgAIACAAgAIACAAgAiEAVnGeB6bKLLSjRlHiTNA029B8pvQfYuSimW12yh/B53xjgmpyc+0zdKM+LM0Exu121n7p6Cqmmh6NkZlYc1GSLiwmmxuNRG8aiu5ItJ9k5k3FU0ep/wBY3zjZ35v1U1MonSmWahxVBJ4xMZ87Z+bYpqZRKlromoahrhdrmuHQQfcppoqcZL4FwV04dByADDkHODq6AE5p2sF3ODRxJA965lHVFsha7FtPHsdyh4M1jv2Ljmi1UtlXynjGaS4j+qb0G7vzblU55GI0JFee8k3JJJ2km5PWSoZL0kug2tUWyyMG+yw4VwpUV8mhTxkgeNIQRGz0ncejauJNlznCtfuPQWBM38GTm6WqWcjnSlttHiIx90e0q2MEjOu1ErOPguICmLhoACAAgAIACAAgAIACAAgAIACAEamnbI0skaHtcLFrgC0jpBR2CeOjJ8Y5l45LyUDhE7WTE8uMRPmO1lnVrHUoOA1DUtcSMexDhqpon6NTE6PXYO2sd6LhqKh0XqUZEOQjIOOAl0i8/AcchabtJB4gkH2LvJHC+R/Fl2ob4sz+0g+9d3Mi64jhmKKofvb9bI/7Ubmc9GIbsU1R/e26mR/2ru5h6UBvLl6pdtmf2ED3BccmdVURhLK5xu5xcekk+9cyS2pdHIXCSQYC4SUSTyLkOeqfoU8TpXar6I1Nv5R2N7Vzlk/2x5ZruEMywFn5QfffyMTiB+OQWPY3vUlAXnqn1E13J2T4qdgjhjbGxuxrRYBWJIUlJy7HIXTgaAAgAIACAAgAIACAAgAIACAAgAIACAAgBKpp2yNLXta5p2tcA4HrBQBQsQZoaCpu6NrqZ/GIjQPWxwI7rKLiXRvkuzP8sZj6tlzTyxTDg68T+ga7tJ7Qo7SxXp9lOr8A5RhvylHKLb2gSDvYSEck1OLIKpoZI/2kb2emxzfeFEmsPobruQ4AEZDCF4KN79TGOcfNaXe4LmTrSXyTeTcD18/7OkmPpN5Md77BdwyO6C7ZbskZlK6SxndFA3fzuUf3N5vtXdrIu+C6L/kPMzQwkOmMlQ7zyGx/laBftJXVEplqJM0Gho44WBkTGsYNjWgNA7Ap4KW2+xwg4BAAQAEABAAQAEABAAQAEABAAQAEABAAQAEAEUAGgDkLp1hrjIIILhMi8rLjLYFEy9vUBgSyEgC95J2rqFpk0poqCUiLOguEgggA0ABAAQAEABAAQAEABAAQ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216" y="5552132"/>
            <a:ext cx="886768" cy="886768"/>
          </a:xfrm>
          <a:prstGeom prst="rect">
            <a:avLst/>
          </a:prstGeom>
        </p:spPr>
      </p:pic>
      <p:grpSp>
        <p:nvGrpSpPr>
          <p:cNvPr id="21" name="Group 20"/>
          <p:cNvGrpSpPr/>
          <p:nvPr/>
        </p:nvGrpSpPr>
        <p:grpSpPr>
          <a:xfrm>
            <a:off x="160288" y="5633104"/>
            <a:ext cx="1866899" cy="724824"/>
            <a:chOff x="447961" y="4600745"/>
            <a:chExt cx="1866899" cy="724824"/>
          </a:xfrm>
        </p:grpSpPr>
        <p:pic>
          <p:nvPicPr>
            <p:cNvPr id="1028" name="Picture 4" descr="http://www.cheaplocalflights.co.za/images/capetown-modified-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2326"/>
            <a:stretch/>
          </p:blipFill>
          <p:spPr bwMode="auto">
            <a:xfrm>
              <a:off x="447961" y="4600745"/>
              <a:ext cx="1866899" cy="4614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82084" y="4956237"/>
              <a:ext cx="1398653" cy="369332"/>
            </a:xfrm>
            <a:prstGeom prst="rect">
              <a:avLst/>
            </a:prstGeom>
            <a:noFill/>
          </p:spPr>
          <p:txBody>
            <a:bodyPr wrap="none" rtlCol="0">
              <a:spAutoFit/>
            </a:bodyPr>
            <a:lstStyle/>
            <a:p>
              <a:r>
                <a:rPr lang="en-CA" sz="1800" dirty="0" smtClean="0">
                  <a:solidFill>
                    <a:srgbClr val="990000"/>
                  </a:solidFill>
                </a:rPr>
                <a:t>Cape Town</a:t>
              </a:r>
              <a:endParaRPr lang="en-CA" sz="1800" dirty="0">
                <a:solidFill>
                  <a:srgbClr val="990000"/>
                </a:solidFill>
              </a:endParaRPr>
            </a:p>
          </p:txBody>
        </p:sp>
      </p:gr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9</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grpSp>
        <p:nvGrpSpPr>
          <p:cNvPr id="6" name="Group 5"/>
          <p:cNvGrpSpPr/>
          <p:nvPr/>
        </p:nvGrpSpPr>
        <p:grpSpPr>
          <a:xfrm>
            <a:off x="6338657" y="1100089"/>
            <a:ext cx="2627504" cy="1770726"/>
            <a:chOff x="6400803" y="1135601"/>
            <a:chExt cx="2627504" cy="1770726"/>
          </a:xfrm>
        </p:grpSpPr>
        <p:sp>
          <p:nvSpPr>
            <p:cNvPr id="11" name="Freeform 10"/>
            <p:cNvSpPr/>
            <p:nvPr/>
          </p:nvSpPr>
          <p:spPr bwMode="auto">
            <a:xfrm>
              <a:off x="6400803" y="1135601"/>
              <a:ext cx="1400454" cy="1770726"/>
            </a:xfrm>
            <a:custGeom>
              <a:avLst/>
              <a:gdLst>
                <a:gd name="connsiteX0" fmla="*/ 0 w 1590345"/>
                <a:gd name="connsiteY0" fmla="*/ 1836175 h 1894346"/>
                <a:gd name="connsiteX1" fmla="*/ 1296140 w 1590345"/>
                <a:gd name="connsiteY1" fmla="*/ 1845053 h 1894346"/>
                <a:gd name="connsiteX2" fmla="*/ 1562470 w 1590345"/>
                <a:gd name="connsiteY2" fmla="*/ 1303515 h 1894346"/>
                <a:gd name="connsiteX3" fmla="*/ 1411550 w 1590345"/>
                <a:gd name="connsiteY3" fmla="*/ 131663 h 1894346"/>
                <a:gd name="connsiteX4" fmla="*/ 53266 w 1590345"/>
                <a:gd name="connsiteY4" fmla="*/ 78397 h 189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45" h="1894346">
                  <a:moveTo>
                    <a:pt x="0" y="1836175"/>
                  </a:moveTo>
                  <a:cubicBezTo>
                    <a:pt x="517864" y="1885002"/>
                    <a:pt x="1035728" y="1933830"/>
                    <a:pt x="1296140" y="1845053"/>
                  </a:cubicBezTo>
                  <a:cubicBezTo>
                    <a:pt x="1556552" y="1756276"/>
                    <a:pt x="1543235" y="1589080"/>
                    <a:pt x="1562470" y="1303515"/>
                  </a:cubicBezTo>
                  <a:cubicBezTo>
                    <a:pt x="1581705" y="1017950"/>
                    <a:pt x="1663084" y="335849"/>
                    <a:pt x="1411550" y="131663"/>
                  </a:cubicBezTo>
                  <a:cubicBezTo>
                    <a:pt x="1160016" y="-72523"/>
                    <a:pt x="606641" y="2937"/>
                    <a:pt x="53266" y="78397"/>
                  </a:cubicBezTo>
                </a:path>
              </a:pathLst>
            </a:custGeom>
            <a:noFill/>
            <a:ln w="44450" cap="flat" cmpd="sng" algn="ctr">
              <a:solidFill>
                <a:srgbClr val="006600"/>
              </a:solidFill>
              <a:prstDash val="solid"/>
              <a:round/>
              <a:headEnd type="none" w="med" len="med"/>
              <a:tailEnd type="stealth"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sp>
          <p:nvSpPr>
            <p:cNvPr id="9" name="TextBox 8"/>
            <p:cNvSpPr txBox="1"/>
            <p:nvPr/>
          </p:nvSpPr>
          <p:spPr>
            <a:xfrm>
              <a:off x="6786088" y="1419912"/>
              <a:ext cx="2242219" cy="1107996"/>
            </a:xfrm>
            <a:prstGeom prst="rect">
              <a:avLst/>
            </a:prstGeom>
            <a:solidFill>
              <a:schemeClr val="bg1"/>
            </a:solidFill>
          </p:spPr>
          <p:txBody>
            <a:bodyPr wrap="square" rtlCol="0">
              <a:spAutoFit/>
            </a:bodyPr>
            <a:lstStyle/>
            <a:p>
              <a:r>
                <a:rPr lang="en-CA" sz="2200" b="0" dirty="0" smtClean="0"/>
                <a:t>AE RMS scales with the material removal rate</a:t>
              </a:r>
              <a:endParaRPr lang="en-CA" sz="2200" b="0" dirty="0"/>
            </a:p>
          </p:txBody>
        </p:sp>
      </p:grpSp>
      <p:grpSp>
        <p:nvGrpSpPr>
          <p:cNvPr id="7" name="Group 6"/>
          <p:cNvGrpSpPr/>
          <p:nvPr/>
        </p:nvGrpSpPr>
        <p:grpSpPr>
          <a:xfrm>
            <a:off x="6338657" y="3298266"/>
            <a:ext cx="2627503" cy="1770726"/>
            <a:chOff x="6400803" y="3333778"/>
            <a:chExt cx="2627503" cy="1770726"/>
          </a:xfrm>
        </p:grpSpPr>
        <p:sp>
          <p:nvSpPr>
            <p:cNvPr id="17" name="Freeform 16"/>
            <p:cNvSpPr/>
            <p:nvPr/>
          </p:nvSpPr>
          <p:spPr bwMode="auto">
            <a:xfrm flipV="1">
              <a:off x="6400803" y="3333778"/>
              <a:ext cx="1400454" cy="1770726"/>
            </a:xfrm>
            <a:custGeom>
              <a:avLst/>
              <a:gdLst>
                <a:gd name="connsiteX0" fmla="*/ 0 w 1590345"/>
                <a:gd name="connsiteY0" fmla="*/ 1836175 h 1894346"/>
                <a:gd name="connsiteX1" fmla="*/ 1296140 w 1590345"/>
                <a:gd name="connsiteY1" fmla="*/ 1845053 h 1894346"/>
                <a:gd name="connsiteX2" fmla="*/ 1562470 w 1590345"/>
                <a:gd name="connsiteY2" fmla="*/ 1303515 h 1894346"/>
                <a:gd name="connsiteX3" fmla="*/ 1411550 w 1590345"/>
                <a:gd name="connsiteY3" fmla="*/ 131663 h 1894346"/>
                <a:gd name="connsiteX4" fmla="*/ 53266 w 1590345"/>
                <a:gd name="connsiteY4" fmla="*/ 78397 h 189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345" h="1894346">
                  <a:moveTo>
                    <a:pt x="0" y="1836175"/>
                  </a:moveTo>
                  <a:cubicBezTo>
                    <a:pt x="517864" y="1885002"/>
                    <a:pt x="1035728" y="1933830"/>
                    <a:pt x="1296140" y="1845053"/>
                  </a:cubicBezTo>
                  <a:cubicBezTo>
                    <a:pt x="1556552" y="1756276"/>
                    <a:pt x="1543235" y="1589080"/>
                    <a:pt x="1562470" y="1303515"/>
                  </a:cubicBezTo>
                  <a:cubicBezTo>
                    <a:pt x="1581705" y="1017950"/>
                    <a:pt x="1663084" y="335849"/>
                    <a:pt x="1411550" y="131663"/>
                  </a:cubicBezTo>
                  <a:cubicBezTo>
                    <a:pt x="1160016" y="-72523"/>
                    <a:pt x="606641" y="2937"/>
                    <a:pt x="53266" y="78397"/>
                  </a:cubicBezTo>
                </a:path>
              </a:pathLst>
            </a:custGeom>
            <a:noFill/>
            <a:ln w="44450" cap="flat" cmpd="sng" algn="ctr">
              <a:solidFill>
                <a:srgbClr val="006600"/>
              </a:solidFill>
              <a:prstDash val="solid"/>
              <a:round/>
              <a:headEnd type="none" w="med" len="med"/>
              <a:tailEnd type="stealth"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sp>
          <p:nvSpPr>
            <p:cNvPr id="19" name="TextBox 18"/>
            <p:cNvSpPr txBox="1"/>
            <p:nvPr/>
          </p:nvSpPr>
          <p:spPr>
            <a:xfrm>
              <a:off x="6786087" y="3486429"/>
              <a:ext cx="2242219" cy="1446550"/>
            </a:xfrm>
            <a:prstGeom prst="rect">
              <a:avLst/>
            </a:prstGeom>
            <a:solidFill>
              <a:schemeClr val="bg1"/>
            </a:solidFill>
          </p:spPr>
          <p:txBody>
            <a:bodyPr wrap="square" rtlCol="0">
              <a:spAutoFit/>
            </a:bodyPr>
            <a:lstStyle/>
            <a:p>
              <a:r>
                <a:rPr lang="en-CA" sz="2200" b="0" dirty="0" smtClean="0"/>
                <a:t>AE has unique</a:t>
              </a:r>
            </a:p>
            <a:p>
              <a:r>
                <a:rPr lang="en-CA" sz="2200" b="0" dirty="0"/>
                <a:t>i</a:t>
              </a:r>
              <a:r>
                <a:rPr lang="en-CA" sz="2200" b="0" dirty="0" smtClean="0"/>
                <a:t>nformation not present in the current signal</a:t>
              </a:r>
              <a:endParaRPr lang="en-CA" sz="2200" b="0" dirty="0"/>
            </a:p>
          </p:txBody>
        </p:sp>
      </p:grpSp>
      <p:grpSp>
        <p:nvGrpSpPr>
          <p:cNvPr id="3" name="Group 2"/>
          <p:cNvGrpSpPr/>
          <p:nvPr/>
        </p:nvGrpSpPr>
        <p:grpSpPr>
          <a:xfrm>
            <a:off x="211787" y="424040"/>
            <a:ext cx="6126870" cy="5748452"/>
            <a:chOff x="273933" y="459552"/>
            <a:chExt cx="6126870" cy="5748452"/>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33" y="459552"/>
              <a:ext cx="6126870" cy="5748452"/>
            </a:xfrm>
            <a:prstGeom prst="rect">
              <a:avLst/>
            </a:prstGeom>
          </p:spPr>
        </p:pic>
        <p:sp>
          <p:nvSpPr>
            <p:cNvPr id="2" name="Rectangle 1"/>
            <p:cNvSpPr/>
            <p:nvPr/>
          </p:nvSpPr>
          <p:spPr bwMode="auto">
            <a:xfrm>
              <a:off x="1295400" y="717610"/>
              <a:ext cx="457200" cy="3736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1295400" y="2341107"/>
              <a:ext cx="457200" cy="3736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295400" y="3981247"/>
              <a:ext cx="457200" cy="3736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grpSp>
      <p:sp>
        <p:nvSpPr>
          <p:cNvPr id="5" name="Rectangle 4"/>
          <p:cNvSpPr/>
          <p:nvPr/>
        </p:nvSpPr>
        <p:spPr bwMode="auto">
          <a:xfrm>
            <a:off x="1309454" y="2250488"/>
            <a:ext cx="4876800" cy="157618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
        <p:nvSpPr>
          <p:cNvPr id="20" name="Rectangle 19"/>
          <p:cNvSpPr/>
          <p:nvPr/>
        </p:nvSpPr>
        <p:spPr bwMode="auto">
          <a:xfrm>
            <a:off x="1309454" y="3963490"/>
            <a:ext cx="4876800" cy="1318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095141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10</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86" y="1006436"/>
            <a:ext cx="7012314" cy="4072663"/>
          </a:xfrm>
          <a:prstGeom prst="rect">
            <a:avLst/>
          </a:prstGeom>
        </p:spPr>
      </p:pic>
      <p:sp>
        <p:nvSpPr>
          <p:cNvPr id="8" name="TextBox 7"/>
          <p:cNvSpPr txBox="1"/>
          <p:nvPr/>
        </p:nvSpPr>
        <p:spPr>
          <a:xfrm>
            <a:off x="4889386" y="709808"/>
            <a:ext cx="1893915" cy="430887"/>
          </a:xfrm>
          <a:prstGeom prst="rect">
            <a:avLst/>
          </a:prstGeom>
          <a:solidFill>
            <a:srgbClr val="FFFF00">
              <a:alpha val="70000"/>
            </a:srgbClr>
          </a:solidFill>
          <a:ln>
            <a:solidFill>
              <a:srgbClr val="006600"/>
            </a:solidFill>
          </a:ln>
        </p:spPr>
        <p:txBody>
          <a:bodyPr wrap="none" rtlCol="0">
            <a:spAutoFit/>
          </a:bodyPr>
          <a:lstStyle/>
          <a:p>
            <a:pPr algn="ctr"/>
            <a:r>
              <a:rPr lang="en-CA" sz="2200" b="0" dirty="0" smtClean="0"/>
              <a:t>raw AE signal</a:t>
            </a:r>
            <a:endParaRPr lang="en-CA" sz="2200" b="0" dirty="0"/>
          </a:p>
        </p:txBody>
      </p:sp>
      <p:sp>
        <p:nvSpPr>
          <p:cNvPr id="10" name="TextBox 9"/>
          <p:cNvSpPr txBox="1"/>
          <p:nvPr/>
        </p:nvSpPr>
        <p:spPr>
          <a:xfrm>
            <a:off x="6842645" y="2319852"/>
            <a:ext cx="2243464" cy="769441"/>
          </a:xfrm>
          <a:prstGeom prst="rect">
            <a:avLst/>
          </a:prstGeom>
          <a:noFill/>
        </p:spPr>
        <p:txBody>
          <a:bodyPr wrap="square" rtlCol="0">
            <a:spAutoFit/>
          </a:bodyPr>
          <a:lstStyle>
            <a:defPPr>
              <a:defRPr lang="en-US"/>
            </a:defPPr>
            <a:lvl1pPr algn="ctr">
              <a:defRPr sz="2400" b="0"/>
            </a:lvl1pPr>
          </a:lstStyle>
          <a:p>
            <a:pPr algn="l"/>
            <a:r>
              <a:rPr lang="en-CA" sz="2200" dirty="0"/>
              <a:t>AE bursts at optimal speed</a:t>
            </a:r>
          </a:p>
        </p:txBody>
      </p:sp>
      <p:grpSp>
        <p:nvGrpSpPr>
          <p:cNvPr id="2" name="Group 1"/>
          <p:cNvGrpSpPr/>
          <p:nvPr/>
        </p:nvGrpSpPr>
        <p:grpSpPr>
          <a:xfrm>
            <a:off x="1484786" y="3950565"/>
            <a:ext cx="5327342" cy="1958886"/>
            <a:chOff x="1484786" y="3950565"/>
            <a:chExt cx="5327342" cy="1958886"/>
          </a:xfrm>
        </p:grpSpPr>
        <p:sp>
          <p:nvSpPr>
            <p:cNvPr id="3" name="Freeform 2"/>
            <p:cNvSpPr/>
            <p:nvPr/>
          </p:nvSpPr>
          <p:spPr bwMode="auto">
            <a:xfrm>
              <a:off x="1484786" y="3950565"/>
              <a:ext cx="361765" cy="1478429"/>
            </a:xfrm>
            <a:custGeom>
              <a:avLst/>
              <a:gdLst>
                <a:gd name="connsiteX0" fmla="*/ 168286 w 399105"/>
                <a:gd name="connsiteY0" fmla="*/ 0 h 1278384"/>
                <a:gd name="connsiteX1" fmla="*/ 8488 w 399105"/>
                <a:gd name="connsiteY1" fmla="*/ 772357 h 1278384"/>
                <a:gd name="connsiteX2" fmla="*/ 399105 w 399105"/>
                <a:gd name="connsiteY2" fmla="*/ 1278384 h 1278384"/>
              </a:gdLst>
              <a:ahLst/>
              <a:cxnLst>
                <a:cxn ang="0">
                  <a:pos x="connsiteX0" y="connsiteY0"/>
                </a:cxn>
                <a:cxn ang="0">
                  <a:pos x="connsiteX1" y="connsiteY1"/>
                </a:cxn>
                <a:cxn ang="0">
                  <a:pos x="connsiteX2" y="connsiteY2"/>
                </a:cxn>
              </a:cxnLst>
              <a:rect l="l" t="t" r="r" b="b"/>
              <a:pathLst>
                <a:path w="399105" h="1278384">
                  <a:moveTo>
                    <a:pt x="168286" y="0"/>
                  </a:moveTo>
                  <a:cubicBezTo>
                    <a:pt x="69152" y="279646"/>
                    <a:pt x="-29982" y="559293"/>
                    <a:pt x="8488" y="772357"/>
                  </a:cubicBezTo>
                  <a:cubicBezTo>
                    <a:pt x="46958" y="985421"/>
                    <a:pt x="223031" y="1131902"/>
                    <a:pt x="399105" y="1278384"/>
                  </a:cubicBezTo>
                </a:path>
              </a:pathLst>
            </a:custGeom>
            <a:noFill/>
            <a:ln w="38100" cap="flat" cmpd="sng" algn="ctr">
              <a:solidFill>
                <a:srgbClr val="006600"/>
              </a:solidFill>
              <a:prstDash val="solid"/>
              <a:round/>
              <a:headEnd type="stealth" w="med" len="lg"/>
              <a:tailEnd type="none"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sp>
          <p:nvSpPr>
            <p:cNvPr id="13" name="TextBox 12"/>
            <p:cNvSpPr txBox="1"/>
            <p:nvPr/>
          </p:nvSpPr>
          <p:spPr>
            <a:xfrm>
              <a:off x="1859128" y="5140010"/>
              <a:ext cx="4953000" cy="769441"/>
            </a:xfrm>
            <a:prstGeom prst="rect">
              <a:avLst/>
            </a:prstGeom>
            <a:solidFill>
              <a:schemeClr val="bg1"/>
            </a:solidFill>
          </p:spPr>
          <p:txBody>
            <a:bodyPr wrap="square" rtlCol="0">
              <a:spAutoFit/>
            </a:bodyPr>
            <a:lstStyle/>
            <a:p>
              <a:r>
                <a:rPr lang="en-CA" sz="2200" b="0" dirty="0" smtClean="0"/>
                <a:t>Pockets of time devoid of any AE activity signify discharge instability</a:t>
              </a:r>
              <a:endParaRPr lang="en-CA" sz="2200" b="0" dirty="0"/>
            </a:p>
          </p:txBody>
        </p:sp>
      </p:grpSp>
      <p:sp>
        <p:nvSpPr>
          <p:cNvPr id="15" name="TextBox 14"/>
          <p:cNvSpPr txBox="1"/>
          <p:nvPr/>
        </p:nvSpPr>
        <p:spPr>
          <a:xfrm>
            <a:off x="6842645" y="1253783"/>
            <a:ext cx="2243464" cy="769441"/>
          </a:xfrm>
          <a:prstGeom prst="rect">
            <a:avLst/>
          </a:prstGeom>
          <a:noFill/>
        </p:spPr>
        <p:txBody>
          <a:bodyPr wrap="square" rtlCol="0">
            <a:spAutoFit/>
          </a:bodyPr>
          <a:lstStyle>
            <a:defPPr>
              <a:defRPr lang="en-US"/>
            </a:defPPr>
            <a:lvl1pPr algn="ctr">
              <a:defRPr sz="2400" b="0"/>
            </a:lvl1pPr>
          </a:lstStyle>
          <a:p>
            <a:pPr algn="l"/>
            <a:r>
              <a:rPr lang="en-CA" sz="2200" dirty="0"/>
              <a:t>i</a:t>
            </a:r>
            <a:r>
              <a:rPr lang="en-CA" sz="2200" dirty="0" smtClean="0"/>
              <a:t>nsignificant </a:t>
            </a:r>
            <a:r>
              <a:rPr lang="en-CA" sz="2200" dirty="0"/>
              <a:t>AE at low speed</a:t>
            </a:r>
          </a:p>
        </p:txBody>
      </p:sp>
      <p:sp>
        <p:nvSpPr>
          <p:cNvPr id="17" name="TextBox 16"/>
          <p:cNvSpPr txBox="1"/>
          <p:nvPr/>
        </p:nvSpPr>
        <p:spPr>
          <a:xfrm>
            <a:off x="6842645" y="3468717"/>
            <a:ext cx="2243464" cy="769441"/>
          </a:xfrm>
          <a:prstGeom prst="rect">
            <a:avLst/>
          </a:prstGeom>
          <a:noFill/>
        </p:spPr>
        <p:txBody>
          <a:bodyPr wrap="square" rtlCol="0">
            <a:spAutoFit/>
          </a:bodyPr>
          <a:lstStyle>
            <a:defPPr>
              <a:defRPr lang="en-US"/>
            </a:defPPr>
            <a:lvl1pPr algn="ctr">
              <a:defRPr sz="2400" b="0"/>
            </a:lvl1pPr>
          </a:lstStyle>
          <a:p>
            <a:pPr algn="l"/>
            <a:r>
              <a:rPr lang="en-CA" sz="2200" dirty="0"/>
              <a:t>l</a:t>
            </a:r>
            <a:r>
              <a:rPr lang="en-CA" sz="2200" dirty="0" smtClean="0"/>
              <a:t>ower </a:t>
            </a:r>
            <a:r>
              <a:rPr lang="en-CA" sz="2200" dirty="0"/>
              <a:t>amplitude at higher speed</a:t>
            </a:r>
          </a:p>
        </p:txBody>
      </p:sp>
    </p:spTree>
    <p:extLst>
      <p:ext uri="{BB962C8B-B14F-4D97-AF65-F5344CB8AC3E}">
        <p14:creationId xmlns:p14="http://schemas.microsoft.com/office/powerpoint/2010/main" val="34020727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11</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sp>
        <p:nvSpPr>
          <p:cNvPr id="9" name="Content Placeholder 2"/>
          <p:cNvSpPr txBox="1">
            <a:spLocks/>
          </p:cNvSpPr>
          <p:nvPr/>
        </p:nvSpPr>
        <p:spPr bwMode="auto">
          <a:xfrm>
            <a:off x="5101362" y="445118"/>
            <a:ext cx="3191721" cy="20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marL="0" indent="0">
              <a:spcBef>
                <a:spcPct val="20000"/>
              </a:spcBef>
              <a:buSzPct val="100000"/>
            </a:pPr>
            <a:endParaRPr lang="en-US" altLang="en-US" sz="2400" b="0" dirty="0"/>
          </a:p>
        </p:txBody>
      </p:sp>
      <p:grpSp>
        <p:nvGrpSpPr>
          <p:cNvPr id="3" name="Group 2"/>
          <p:cNvGrpSpPr/>
          <p:nvPr/>
        </p:nvGrpSpPr>
        <p:grpSpPr>
          <a:xfrm>
            <a:off x="809994" y="1451212"/>
            <a:ext cx="6806262" cy="3691157"/>
            <a:chOff x="755293" y="1802284"/>
            <a:chExt cx="6806262" cy="369115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93" y="1802284"/>
              <a:ext cx="6806262" cy="3691157"/>
            </a:xfrm>
            <a:prstGeom prst="rect">
              <a:avLst/>
            </a:prstGeom>
          </p:spPr>
        </p:pic>
        <p:sp>
          <p:nvSpPr>
            <p:cNvPr id="2" name="Rectangle 1"/>
            <p:cNvSpPr/>
            <p:nvPr/>
          </p:nvSpPr>
          <p:spPr bwMode="auto">
            <a:xfrm>
              <a:off x="6274019" y="3571271"/>
              <a:ext cx="533400" cy="4992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5433105" y="3263079"/>
              <a:ext cx="533400" cy="4992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4387632" y="2974002"/>
              <a:ext cx="533400" cy="4992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grpSp>
      <p:grpSp>
        <p:nvGrpSpPr>
          <p:cNvPr id="6" name="Group 5"/>
          <p:cNvGrpSpPr/>
          <p:nvPr/>
        </p:nvGrpSpPr>
        <p:grpSpPr>
          <a:xfrm>
            <a:off x="5716573" y="1564610"/>
            <a:ext cx="2617432" cy="1885343"/>
            <a:chOff x="5716573" y="1546854"/>
            <a:chExt cx="2617432" cy="1885343"/>
          </a:xfrm>
        </p:grpSpPr>
        <p:sp>
          <p:nvSpPr>
            <p:cNvPr id="14" name="TextBox 13"/>
            <p:cNvSpPr txBox="1"/>
            <p:nvPr/>
          </p:nvSpPr>
          <p:spPr>
            <a:xfrm>
              <a:off x="5781305" y="1546854"/>
              <a:ext cx="2552700" cy="1107996"/>
            </a:xfrm>
            <a:prstGeom prst="rect">
              <a:avLst/>
            </a:prstGeom>
            <a:noFill/>
          </p:spPr>
          <p:txBody>
            <a:bodyPr wrap="square" rtlCol="0">
              <a:spAutoFit/>
            </a:bodyPr>
            <a:lstStyle>
              <a:defPPr>
                <a:defRPr lang="en-US"/>
              </a:defPPr>
              <a:lvl1pPr algn="ctr">
                <a:defRPr sz="2400" b="0"/>
              </a:lvl1pPr>
            </a:lstStyle>
            <a:p>
              <a:pPr algn="l"/>
              <a:r>
                <a:rPr lang="en-CA" sz="2200" dirty="0" smtClean="0"/>
                <a:t>gap artificially contaminated with metallic debris</a:t>
              </a:r>
              <a:endParaRPr lang="en-CA" sz="2200" dirty="0"/>
            </a:p>
          </p:txBody>
        </p:sp>
        <p:sp>
          <p:nvSpPr>
            <p:cNvPr id="5" name="Freeform 4"/>
            <p:cNvSpPr/>
            <p:nvPr/>
          </p:nvSpPr>
          <p:spPr bwMode="auto">
            <a:xfrm>
              <a:off x="5716573" y="2635566"/>
              <a:ext cx="665825" cy="796631"/>
            </a:xfrm>
            <a:custGeom>
              <a:avLst/>
              <a:gdLst>
                <a:gd name="connsiteX0" fmla="*/ 0 w 665825"/>
                <a:gd name="connsiteY0" fmla="*/ 1065320 h 1065320"/>
                <a:gd name="connsiteX1" fmla="*/ 479394 w 665825"/>
                <a:gd name="connsiteY1" fmla="*/ 479394 h 1065320"/>
                <a:gd name="connsiteX2" fmla="*/ 665825 w 665825"/>
                <a:gd name="connsiteY2" fmla="*/ 0 h 1065320"/>
              </a:gdLst>
              <a:ahLst/>
              <a:cxnLst>
                <a:cxn ang="0">
                  <a:pos x="connsiteX0" y="connsiteY0"/>
                </a:cxn>
                <a:cxn ang="0">
                  <a:pos x="connsiteX1" y="connsiteY1"/>
                </a:cxn>
                <a:cxn ang="0">
                  <a:pos x="connsiteX2" y="connsiteY2"/>
                </a:cxn>
              </a:cxnLst>
              <a:rect l="l" t="t" r="r" b="b"/>
              <a:pathLst>
                <a:path w="665825" h="1065320">
                  <a:moveTo>
                    <a:pt x="0" y="1065320"/>
                  </a:moveTo>
                  <a:cubicBezTo>
                    <a:pt x="184211" y="861133"/>
                    <a:pt x="368423" y="656947"/>
                    <a:pt x="479394" y="479394"/>
                  </a:cubicBezTo>
                  <a:cubicBezTo>
                    <a:pt x="590365" y="301841"/>
                    <a:pt x="628095" y="150920"/>
                    <a:pt x="665825" y="0"/>
                  </a:cubicBezTo>
                </a:path>
              </a:pathLst>
            </a:custGeom>
            <a:noFill/>
            <a:ln w="38100" cap="flat" cmpd="sng" algn="ctr">
              <a:solidFill>
                <a:srgbClr val="006600"/>
              </a:solidFill>
              <a:prstDash val="solid"/>
              <a:round/>
              <a:headEnd type="stealth" w="med" len="lg"/>
              <a:tailEnd type="none"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grpSp>
      <p:grpSp>
        <p:nvGrpSpPr>
          <p:cNvPr id="4" name="Group 3"/>
          <p:cNvGrpSpPr/>
          <p:nvPr/>
        </p:nvGrpSpPr>
        <p:grpSpPr>
          <a:xfrm>
            <a:off x="6722477" y="2969504"/>
            <a:ext cx="1537924" cy="786317"/>
            <a:chOff x="6722477" y="2951748"/>
            <a:chExt cx="1537924" cy="786317"/>
          </a:xfrm>
        </p:grpSpPr>
        <p:sp>
          <p:nvSpPr>
            <p:cNvPr id="17" name="TextBox 16"/>
            <p:cNvSpPr txBox="1"/>
            <p:nvPr/>
          </p:nvSpPr>
          <p:spPr>
            <a:xfrm>
              <a:off x="6808358" y="2951748"/>
              <a:ext cx="1452043" cy="430887"/>
            </a:xfrm>
            <a:prstGeom prst="rect">
              <a:avLst/>
            </a:prstGeom>
            <a:noFill/>
          </p:spPr>
          <p:txBody>
            <a:bodyPr wrap="square" rtlCol="0">
              <a:spAutoFit/>
            </a:bodyPr>
            <a:lstStyle>
              <a:defPPr>
                <a:defRPr lang="en-US"/>
              </a:defPPr>
              <a:lvl1pPr algn="ctr">
                <a:defRPr sz="2400" b="0"/>
              </a:lvl1pPr>
            </a:lstStyle>
            <a:p>
              <a:pPr algn="l"/>
              <a:r>
                <a:rPr lang="en-CA" sz="2200" dirty="0" smtClean="0"/>
                <a:t>baseline</a:t>
              </a:r>
              <a:endParaRPr lang="en-CA" sz="2200" dirty="0"/>
            </a:p>
          </p:txBody>
        </p:sp>
        <p:sp>
          <p:nvSpPr>
            <p:cNvPr id="7" name="Freeform 6"/>
            <p:cNvSpPr/>
            <p:nvPr/>
          </p:nvSpPr>
          <p:spPr bwMode="auto">
            <a:xfrm>
              <a:off x="6722477" y="3337955"/>
              <a:ext cx="665825" cy="400110"/>
            </a:xfrm>
            <a:custGeom>
              <a:avLst/>
              <a:gdLst>
                <a:gd name="connsiteX0" fmla="*/ 0 w 665825"/>
                <a:gd name="connsiteY0" fmla="*/ 337352 h 337352"/>
                <a:gd name="connsiteX1" fmla="*/ 372862 w 665825"/>
                <a:gd name="connsiteY1" fmla="*/ 275208 h 337352"/>
                <a:gd name="connsiteX2" fmla="*/ 665825 w 665825"/>
                <a:gd name="connsiteY2" fmla="*/ 0 h 337352"/>
              </a:gdLst>
              <a:ahLst/>
              <a:cxnLst>
                <a:cxn ang="0">
                  <a:pos x="connsiteX0" y="connsiteY0"/>
                </a:cxn>
                <a:cxn ang="0">
                  <a:pos x="connsiteX1" y="connsiteY1"/>
                </a:cxn>
                <a:cxn ang="0">
                  <a:pos x="connsiteX2" y="connsiteY2"/>
                </a:cxn>
              </a:cxnLst>
              <a:rect l="l" t="t" r="r" b="b"/>
              <a:pathLst>
                <a:path w="665825" h="337352">
                  <a:moveTo>
                    <a:pt x="0" y="337352"/>
                  </a:moveTo>
                  <a:cubicBezTo>
                    <a:pt x="130945" y="334392"/>
                    <a:pt x="261891" y="331433"/>
                    <a:pt x="372862" y="275208"/>
                  </a:cubicBezTo>
                  <a:cubicBezTo>
                    <a:pt x="483833" y="218983"/>
                    <a:pt x="574829" y="109491"/>
                    <a:pt x="665825" y="0"/>
                  </a:cubicBezTo>
                </a:path>
              </a:pathLst>
            </a:custGeom>
            <a:noFill/>
            <a:ln w="38100" cap="flat" cmpd="sng" algn="ctr">
              <a:solidFill>
                <a:srgbClr val="006600"/>
              </a:solidFill>
              <a:prstDash val="solid"/>
              <a:round/>
              <a:headEnd type="stealth" w="med" len="lg"/>
              <a:tailEnd type="none"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grpSp>
      <p:grpSp>
        <p:nvGrpSpPr>
          <p:cNvPr id="8" name="Group 7"/>
          <p:cNvGrpSpPr/>
          <p:nvPr/>
        </p:nvGrpSpPr>
        <p:grpSpPr>
          <a:xfrm>
            <a:off x="4054782" y="379426"/>
            <a:ext cx="3689622" cy="2815857"/>
            <a:chOff x="4054782" y="361670"/>
            <a:chExt cx="3689622" cy="2815857"/>
          </a:xfrm>
        </p:grpSpPr>
        <p:sp>
          <p:nvSpPr>
            <p:cNvPr id="20" name="TextBox 19"/>
            <p:cNvSpPr txBox="1"/>
            <p:nvPr/>
          </p:nvSpPr>
          <p:spPr>
            <a:xfrm>
              <a:off x="5020391" y="361670"/>
              <a:ext cx="2724013" cy="769441"/>
            </a:xfrm>
            <a:prstGeom prst="rect">
              <a:avLst/>
            </a:prstGeom>
            <a:noFill/>
          </p:spPr>
          <p:txBody>
            <a:bodyPr wrap="square" rtlCol="0">
              <a:spAutoFit/>
            </a:bodyPr>
            <a:lstStyle>
              <a:defPPr>
                <a:defRPr lang="en-US"/>
              </a:defPPr>
              <a:lvl1pPr algn="ctr">
                <a:defRPr sz="2400" b="0"/>
              </a:lvl1pPr>
            </a:lstStyle>
            <a:p>
              <a:pPr algn="l"/>
              <a:r>
                <a:rPr lang="en-CA" sz="2200" dirty="0" smtClean="0"/>
                <a:t>2 minutes after gap was contaminated</a:t>
              </a:r>
              <a:endParaRPr lang="en-CA" sz="2200" dirty="0"/>
            </a:p>
          </p:txBody>
        </p:sp>
        <p:sp>
          <p:nvSpPr>
            <p:cNvPr id="19" name="Freeform 18"/>
            <p:cNvSpPr/>
            <p:nvPr/>
          </p:nvSpPr>
          <p:spPr bwMode="auto">
            <a:xfrm>
              <a:off x="4054782" y="728166"/>
              <a:ext cx="924687" cy="2449361"/>
            </a:xfrm>
            <a:custGeom>
              <a:avLst/>
              <a:gdLst>
                <a:gd name="connsiteX0" fmla="*/ 45797 w 924687"/>
                <a:gd name="connsiteY0" fmla="*/ 2592280 h 2592280"/>
                <a:gd name="connsiteX1" fmla="*/ 99063 w 924687"/>
                <a:gd name="connsiteY1" fmla="*/ 479394 h 2592280"/>
                <a:gd name="connsiteX2" fmla="*/ 924687 w 924687"/>
                <a:gd name="connsiteY2" fmla="*/ 0 h 2592280"/>
              </a:gdLst>
              <a:ahLst/>
              <a:cxnLst>
                <a:cxn ang="0">
                  <a:pos x="connsiteX0" y="connsiteY0"/>
                </a:cxn>
                <a:cxn ang="0">
                  <a:pos x="connsiteX1" y="connsiteY1"/>
                </a:cxn>
                <a:cxn ang="0">
                  <a:pos x="connsiteX2" y="connsiteY2"/>
                </a:cxn>
              </a:cxnLst>
              <a:rect l="l" t="t" r="r" b="b"/>
              <a:pathLst>
                <a:path w="924687" h="2592280">
                  <a:moveTo>
                    <a:pt x="45797" y="2592280"/>
                  </a:moveTo>
                  <a:cubicBezTo>
                    <a:pt x="-811" y="1751860"/>
                    <a:pt x="-47419" y="911441"/>
                    <a:pt x="99063" y="479394"/>
                  </a:cubicBezTo>
                  <a:cubicBezTo>
                    <a:pt x="245545" y="47347"/>
                    <a:pt x="585116" y="23673"/>
                    <a:pt x="924687" y="0"/>
                  </a:cubicBezTo>
                </a:path>
              </a:pathLst>
            </a:custGeom>
            <a:noFill/>
            <a:ln w="38100" cap="flat" cmpd="sng" algn="ctr">
              <a:solidFill>
                <a:srgbClr val="006600"/>
              </a:solidFill>
              <a:prstDash val="solid"/>
              <a:round/>
              <a:headEnd type="stealth" w="med" len="lg"/>
              <a:tailEnd type="none"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grpSp>
      <p:sp>
        <p:nvSpPr>
          <p:cNvPr id="25" name="Content Placeholder 2"/>
          <p:cNvSpPr txBox="1">
            <a:spLocks/>
          </p:cNvSpPr>
          <p:nvPr/>
        </p:nvSpPr>
        <p:spPr bwMode="auto">
          <a:xfrm>
            <a:off x="514168" y="5202274"/>
            <a:ext cx="8129436" cy="863130"/>
          </a:xfrm>
          <a:prstGeom prst="rect">
            <a:avLst/>
          </a:prstGeom>
          <a:noFill/>
          <a:ln w="9525">
            <a:noFill/>
            <a:miter lim="800000"/>
            <a:headEnd/>
            <a:tailEnd/>
          </a:ln>
        </p:spPr>
        <p:txBody>
          <a:bodyPr/>
          <a:lstStyle/>
          <a:p>
            <a:pPr eaLnBrk="0" hangingPunct="0">
              <a:spcBef>
                <a:spcPct val="20000"/>
              </a:spcBef>
              <a:buSzPct val="100000"/>
            </a:pPr>
            <a:r>
              <a:rPr lang="en-US" sz="2200" b="0" dirty="0" smtClean="0"/>
              <a:t>Unlike the ultrasonic technique, AE is sensitive to metallic debris in the gap</a:t>
            </a:r>
            <a:endParaRPr lang="en-US" sz="2200" b="0" dirty="0" smtClean="0">
              <a:latin typeface="Arial" pitchFamily="34" charset="0"/>
              <a:cs typeface="Arial" pitchFamily="34" charset="0"/>
            </a:endParaRPr>
          </a:p>
        </p:txBody>
      </p:sp>
    </p:spTree>
    <p:extLst>
      <p:ext uri="{BB962C8B-B14F-4D97-AF65-F5344CB8AC3E}">
        <p14:creationId xmlns:p14="http://schemas.microsoft.com/office/powerpoint/2010/main" val="1419709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12</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sp>
        <p:nvSpPr>
          <p:cNvPr id="9" name="Content Placeholder 2"/>
          <p:cNvSpPr txBox="1">
            <a:spLocks/>
          </p:cNvSpPr>
          <p:nvPr/>
        </p:nvSpPr>
        <p:spPr bwMode="auto">
          <a:xfrm>
            <a:off x="5046661" y="796190"/>
            <a:ext cx="3191721" cy="20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marL="0" indent="0">
              <a:spcBef>
                <a:spcPct val="20000"/>
              </a:spcBef>
              <a:buSzPct val="100000"/>
            </a:pPr>
            <a:endParaRPr lang="en-US" altLang="en-US" sz="2400" b="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191" y="995042"/>
            <a:ext cx="7122279" cy="3764746"/>
          </a:xfrm>
          <a:prstGeom prst="rect">
            <a:avLst/>
          </a:prstGeom>
        </p:spPr>
      </p:pic>
      <p:sp>
        <p:nvSpPr>
          <p:cNvPr id="8" name="Content Placeholder 2"/>
          <p:cNvSpPr txBox="1">
            <a:spLocks/>
          </p:cNvSpPr>
          <p:nvPr/>
        </p:nvSpPr>
        <p:spPr bwMode="auto">
          <a:xfrm>
            <a:off x="914400" y="5043890"/>
            <a:ext cx="7270816" cy="456147"/>
          </a:xfrm>
          <a:prstGeom prst="rect">
            <a:avLst/>
          </a:prstGeom>
          <a:noFill/>
          <a:ln w="9525">
            <a:noFill/>
            <a:miter lim="800000"/>
            <a:headEnd/>
            <a:tailEnd/>
          </a:ln>
        </p:spPr>
        <p:txBody>
          <a:bodyPr/>
          <a:lstStyle/>
          <a:p>
            <a:pPr algn="ctr" eaLnBrk="0" hangingPunct="0">
              <a:spcBef>
                <a:spcPct val="20000"/>
              </a:spcBef>
              <a:buSzPct val="100000"/>
            </a:pPr>
            <a:r>
              <a:rPr lang="en-US" sz="2200" b="0" dirty="0" smtClean="0"/>
              <a:t>AE amplitude scales also with the dielectric flow pressure</a:t>
            </a:r>
            <a:endParaRPr lang="en-US" sz="2200" b="0" dirty="0" smtClean="0">
              <a:latin typeface="Arial" pitchFamily="34" charset="0"/>
              <a:cs typeface="Arial" pitchFamily="34" charset="0"/>
            </a:endParaRPr>
          </a:p>
        </p:txBody>
      </p:sp>
    </p:spTree>
    <p:extLst>
      <p:ext uri="{BB962C8B-B14F-4D97-AF65-F5344CB8AC3E}">
        <p14:creationId xmlns:p14="http://schemas.microsoft.com/office/powerpoint/2010/main" val="1871569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13</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sp>
        <p:nvSpPr>
          <p:cNvPr id="9" name="Content Placeholder 2"/>
          <p:cNvSpPr txBox="1">
            <a:spLocks/>
          </p:cNvSpPr>
          <p:nvPr/>
        </p:nvSpPr>
        <p:spPr bwMode="auto">
          <a:xfrm>
            <a:off x="5046661" y="796190"/>
            <a:ext cx="3191721" cy="209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marL="0" indent="0">
              <a:spcBef>
                <a:spcPct val="20000"/>
              </a:spcBef>
              <a:buSzPct val="100000"/>
            </a:pPr>
            <a:endParaRPr lang="en-US" altLang="en-US" sz="2400" b="0"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729" y="1553719"/>
            <a:ext cx="6566542" cy="3748261"/>
          </a:xfrm>
          <a:prstGeom prst="rect">
            <a:avLst/>
          </a:prstGeom>
        </p:spPr>
      </p:pic>
      <p:sp>
        <p:nvSpPr>
          <p:cNvPr id="8" name="Content Placeholder 2"/>
          <p:cNvSpPr txBox="1">
            <a:spLocks/>
          </p:cNvSpPr>
          <p:nvPr/>
        </p:nvSpPr>
        <p:spPr bwMode="auto">
          <a:xfrm>
            <a:off x="462934" y="5368861"/>
            <a:ext cx="8458200" cy="536640"/>
          </a:xfrm>
          <a:prstGeom prst="rect">
            <a:avLst/>
          </a:prstGeom>
          <a:noFill/>
          <a:ln w="9525">
            <a:noFill/>
            <a:miter lim="800000"/>
            <a:headEnd/>
            <a:tailEnd/>
          </a:ln>
        </p:spPr>
        <p:txBody>
          <a:bodyPr/>
          <a:lstStyle/>
          <a:p>
            <a:pPr eaLnBrk="0" hangingPunct="0">
              <a:spcBef>
                <a:spcPct val="20000"/>
              </a:spcBef>
              <a:buSzPct val="100000"/>
            </a:pPr>
            <a:r>
              <a:rPr lang="en-US" sz="2200" b="0" dirty="0" smtClean="0"/>
              <a:t>Optimal current density decreases when flushing is non-optimal</a:t>
            </a:r>
          </a:p>
          <a:p>
            <a:pPr marL="342900" indent="-342900" eaLnBrk="0" hangingPunct="0">
              <a:spcBef>
                <a:spcPct val="20000"/>
              </a:spcBef>
              <a:buSzPct val="100000"/>
              <a:buBlip>
                <a:blip r:embed="rId4"/>
              </a:buBlip>
            </a:pPr>
            <a:endParaRPr lang="en-US" sz="2200" b="0" dirty="0" smtClean="0">
              <a:latin typeface="Arial" pitchFamily="34" charset="0"/>
              <a:cs typeface="Arial" pitchFamily="34" charset="0"/>
            </a:endParaRPr>
          </a:p>
        </p:txBody>
      </p:sp>
      <p:sp>
        <p:nvSpPr>
          <p:cNvPr id="10" name="Content Placeholder 2"/>
          <p:cNvSpPr txBox="1">
            <a:spLocks/>
          </p:cNvSpPr>
          <p:nvPr/>
        </p:nvSpPr>
        <p:spPr bwMode="auto">
          <a:xfrm>
            <a:off x="462934" y="619310"/>
            <a:ext cx="8361185" cy="892910"/>
          </a:xfrm>
          <a:prstGeom prst="rect">
            <a:avLst/>
          </a:prstGeom>
          <a:noFill/>
          <a:ln w="9525">
            <a:noFill/>
            <a:miter lim="800000"/>
            <a:headEnd/>
            <a:tailEnd/>
          </a:ln>
        </p:spPr>
        <p:txBody>
          <a:bodyPr/>
          <a:lstStyle/>
          <a:p>
            <a:pPr eaLnBrk="0" hangingPunct="0">
              <a:spcBef>
                <a:spcPct val="20000"/>
              </a:spcBef>
              <a:buSzPct val="100000"/>
            </a:pPr>
            <a:r>
              <a:rPr lang="en-US" sz="2200" b="0" dirty="0" smtClean="0"/>
              <a:t>AE RMS is maximized at a current density of 10 A/cm</a:t>
            </a:r>
            <a:r>
              <a:rPr lang="en-US" sz="2200" b="0" baseline="30000" dirty="0" smtClean="0"/>
              <a:t>2</a:t>
            </a:r>
            <a:r>
              <a:rPr lang="en-US" sz="2200" b="0" dirty="0" smtClean="0"/>
              <a:t>, which is a rule of thumb used in EDM practice</a:t>
            </a:r>
          </a:p>
          <a:p>
            <a:pPr marL="342900" indent="-342900" eaLnBrk="0" hangingPunct="0">
              <a:spcBef>
                <a:spcPct val="20000"/>
              </a:spcBef>
              <a:buSzPct val="100000"/>
              <a:buBlip>
                <a:blip r:embed="rId4"/>
              </a:buBlip>
            </a:pPr>
            <a:endParaRPr lang="en-US" sz="2200" b="0" dirty="0" smtClean="0"/>
          </a:p>
          <a:p>
            <a:pPr marL="342900" indent="-342900" eaLnBrk="0" hangingPunct="0">
              <a:spcBef>
                <a:spcPct val="20000"/>
              </a:spcBef>
              <a:buSzPct val="100000"/>
              <a:buBlip>
                <a:blip r:embed="rId4"/>
              </a:buBlip>
            </a:pPr>
            <a:endParaRPr lang="en-US" sz="2200" b="0" dirty="0" smtClean="0">
              <a:latin typeface="Arial" pitchFamily="34" charset="0"/>
              <a:cs typeface="Arial" pitchFamily="34" charset="0"/>
            </a:endParaRPr>
          </a:p>
        </p:txBody>
      </p:sp>
    </p:spTree>
    <p:extLst>
      <p:ext uri="{BB962C8B-B14F-4D97-AF65-F5344CB8AC3E}">
        <p14:creationId xmlns:p14="http://schemas.microsoft.com/office/powerpoint/2010/main" val="42730091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14</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419" y="1135448"/>
            <a:ext cx="6019800" cy="2906344"/>
          </a:xfrm>
          <a:prstGeom prst="rect">
            <a:avLst/>
          </a:prstGeom>
        </p:spPr>
      </p:pic>
      <p:grpSp>
        <p:nvGrpSpPr>
          <p:cNvPr id="16" name="Group 15"/>
          <p:cNvGrpSpPr/>
          <p:nvPr/>
        </p:nvGrpSpPr>
        <p:grpSpPr>
          <a:xfrm>
            <a:off x="2378070" y="343183"/>
            <a:ext cx="5278180" cy="955988"/>
            <a:chOff x="2733176" y="582885"/>
            <a:chExt cx="5278180" cy="955988"/>
          </a:xfrm>
        </p:grpSpPr>
        <p:sp>
          <p:nvSpPr>
            <p:cNvPr id="7" name="TextBox 6"/>
            <p:cNvSpPr txBox="1"/>
            <p:nvPr/>
          </p:nvSpPr>
          <p:spPr>
            <a:xfrm>
              <a:off x="3200400" y="582885"/>
              <a:ext cx="4810956" cy="769441"/>
            </a:xfrm>
            <a:prstGeom prst="rect">
              <a:avLst/>
            </a:prstGeom>
            <a:noFill/>
          </p:spPr>
          <p:txBody>
            <a:bodyPr wrap="square" rtlCol="0">
              <a:spAutoFit/>
            </a:bodyPr>
            <a:lstStyle>
              <a:defPPr>
                <a:defRPr lang="en-US"/>
              </a:defPPr>
              <a:lvl1pPr algn="ctr">
                <a:defRPr sz="2400" b="0"/>
              </a:lvl1pPr>
            </a:lstStyle>
            <a:p>
              <a:pPr algn="l"/>
              <a:r>
                <a:rPr lang="en-CA" sz="2200" dirty="0" smtClean="0"/>
                <a:t>Melting of workpiece during dry EDM discounted thermal origin of AE</a:t>
              </a:r>
              <a:endParaRPr lang="en-CA" sz="2200" dirty="0"/>
            </a:p>
          </p:txBody>
        </p:sp>
        <p:sp>
          <p:nvSpPr>
            <p:cNvPr id="14" name="Freeform 13"/>
            <p:cNvSpPr/>
            <p:nvPr/>
          </p:nvSpPr>
          <p:spPr bwMode="auto">
            <a:xfrm>
              <a:off x="2733176" y="981450"/>
              <a:ext cx="516051" cy="557423"/>
            </a:xfrm>
            <a:custGeom>
              <a:avLst/>
              <a:gdLst>
                <a:gd name="connsiteX0" fmla="*/ 516051 w 516051"/>
                <a:gd name="connsiteY0" fmla="*/ 8047 h 496319"/>
                <a:gd name="connsiteX1" fmla="*/ 187577 w 516051"/>
                <a:gd name="connsiteY1" fmla="*/ 16924 h 496319"/>
                <a:gd name="connsiteX2" fmla="*/ 27779 w 516051"/>
                <a:gd name="connsiteY2" fmla="*/ 158967 h 496319"/>
                <a:gd name="connsiteX3" fmla="*/ 1146 w 516051"/>
                <a:gd name="connsiteY3" fmla="*/ 496319 h 496319"/>
              </a:gdLst>
              <a:ahLst/>
              <a:cxnLst>
                <a:cxn ang="0">
                  <a:pos x="connsiteX0" y="connsiteY0"/>
                </a:cxn>
                <a:cxn ang="0">
                  <a:pos x="connsiteX1" y="connsiteY1"/>
                </a:cxn>
                <a:cxn ang="0">
                  <a:pos x="connsiteX2" y="connsiteY2"/>
                </a:cxn>
                <a:cxn ang="0">
                  <a:pos x="connsiteX3" y="connsiteY3"/>
                </a:cxn>
              </a:cxnLst>
              <a:rect l="l" t="t" r="r" b="b"/>
              <a:pathLst>
                <a:path w="516051" h="496319">
                  <a:moveTo>
                    <a:pt x="516051" y="8047"/>
                  </a:moveTo>
                  <a:cubicBezTo>
                    <a:pt x="392503" y="-91"/>
                    <a:pt x="268956" y="-8229"/>
                    <a:pt x="187577" y="16924"/>
                  </a:cubicBezTo>
                  <a:cubicBezTo>
                    <a:pt x="106198" y="42077"/>
                    <a:pt x="58851" y="79068"/>
                    <a:pt x="27779" y="158967"/>
                  </a:cubicBezTo>
                  <a:cubicBezTo>
                    <a:pt x="-3293" y="238866"/>
                    <a:pt x="-1074" y="367592"/>
                    <a:pt x="1146" y="496319"/>
                  </a:cubicBezTo>
                </a:path>
              </a:pathLst>
            </a:custGeom>
            <a:noFill/>
            <a:ln w="38100" cap="flat" cmpd="sng" algn="ctr">
              <a:solidFill>
                <a:srgbClr val="006600"/>
              </a:solidFill>
              <a:prstDash val="solid"/>
              <a:round/>
              <a:headEnd type="none" w="med" len="lg"/>
              <a:tailEnd type="stealth"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grpSp>
      <p:grpSp>
        <p:nvGrpSpPr>
          <p:cNvPr id="19" name="Group 18"/>
          <p:cNvGrpSpPr/>
          <p:nvPr/>
        </p:nvGrpSpPr>
        <p:grpSpPr>
          <a:xfrm>
            <a:off x="5331040" y="1668996"/>
            <a:ext cx="3352800" cy="4338306"/>
            <a:chOff x="5686146" y="1908698"/>
            <a:chExt cx="3352800" cy="4338306"/>
          </a:xfrm>
        </p:grpSpPr>
        <p:sp>
          <p:nvSpPr>
            <p:cNvPr id="11" name="Freeform 10"/>
            <p:cNvSpPr/>
            <p:nvPr/>
          </p:nvSpPr>
          <p:spPr bwMode="auto">
            <a:xfrm>
              <a:off x="6658253" y="1908698"/>
              <a:ext cx="1786382" cy="2192784"/>
            </a:xfrm>
            <a:custGeom>
              <a:avLst/>
              <a:gdLst>
                <a:gd name="connsiteX0" fmla="*/ 0 w 1786382"/>
                <a:gd name="connsiteY0" fmla="*/ 0 h 2192784"/>
                <a:gd name="connsiteX1" fmla="*/ 1500326 w 1786382"/>
                <a:gd name="connsiteY1" fmla="*/ 372862 h 2192784"/>
                <a:gd name="connsiteX2" fmla="*/ 1784412 w 1786382"/>
                <a:gd name="connsiteY2" fmla="*/ 2192784 h 2192784"/>
              </a:gdLst>
              <a:ahLst/>
              <a:cxnLst>
                <a:cxn ang="0">
                  <a:pos x="connsiteX0" y="connsiteY0"/>
                </a:cxn>
                <a:cxn ang="0">
                  <a:pos x="connsiteX1" y="connsiteY1"/>
                </a:cxn>
                <a:cxn ang="0">
                  <a:pos x="connsiteX2" y="connsiteY2"/>
                </a:cxn>
              </a:cxnLst>
              <a:rect l="l" t="t" r="r" b="b"/>
              <a:pathLst>
                <a:path w="1786382" h="2192784">
                  <a:moveTo>
                    <a:pt x="0" y="0"/>
                  </a:moveTo>
                  <a:cubicBezTo>
                    <a:pt x="601462" y="3699"/>
                    <a:pt x="1202924" y="7398"/>
                    <a:pt x="1500326" y="372862"/>
                  </a:cubicBezTo>
                  <a:cubicBezTo>
                    <a:pt x="1797728" y="738326"/>
                    <a:pt x="1791070" y="1465555"/>
                    <a:pt x="1784412" y="2192784"/>
                  </a:cubicBezTo>
                </a:path>
              </a:pathLst>
            </a:custGeom>
            <a:noFill/>
            <a:ln w="38100" cap="flat" cmpd="sng" algn="ctr">
              <a:solidFill>
                <a:srgbClr val="006600"/>
              </a:solidFill>
              <a:prstDash val="solid"/>
              <a:round/>
              <a:headEnd type="stealth" w="med" len="lg"/>
              <a:tailEnd type="none"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sp>
          <p:nvSpPr>
            <p:cNvPr id="12" name="Freeform 11"/>
            <p:cNvSpPr/>
            <p:nvPr/>
          </p:nvSpPr>
          <p:spPr bwMode="auto">
            <a:xfrm>
              <a:off x="6633588" y="3075632"/>
              <a:ext cx="1802167" cy="400110"/>
            </a:xfrm>
            <a:custGeom>
              <a:avLst/>
              <a:gdLst>
                <a:gd name="connsiteX0" fmla="*/ 0 w 1802167"/>
                <a:gd name="connsiteY0" fmla="*/ 42202 h 619251"/>
                <a:gd name="connsiteX1" fmla="*/ 1260629 w 1802167"/>
                <a:gd name="connsiteY1" fmla="*/ 59957 h 619251"/>
                <a:gd name="connsiteX2" fmla="*/ 1802167 w 1802167"/>
                <a:gd name="connsiteY2" fmla="*/ 619251 h 619251"/>
              </a:gdLst>
              <a:ahLst/>
              <a:cxnLst>
                <a:cxn ang="0">
                  <a:pos x="connsiteX0" y="connsiteY0"/>
                </a:cxn>
                <a:cxn ang="0">
                  <a:pos x="connsiteX1" y="connsiteY1"/>
                </a:cxn>
                <a:cxn ang="0">
                  <a:pos x="connsiteX2" y="connsiteY2"/>
                </a:cxn>
              </a:cxnLst>
              <a:rect l="l" t="t" r="r" b="b"/>
              <a:pathLst>
                <a:path w="1802167" h="619251">
                  <a:moveTo>
                    <a:pt x="0" y="42202"/>
                  </a:moveTo>
                  <a:cubicBezTo>
                    <a:pt x="480134" y="2992"/>
                    <a:pt x="960268" y="-36218"/>
                    <a:pt x="1260629" y="59957"/>
                  </a:cubicBezTo>
                  <a:cubicBezTo>
                    <a:pt x="1560990" y="156132"/>
                    <a:pt x="1681578" y="387691"/>
                    <a:pt x="1802167" y="619251"/>
                  </a:cubicBezTo>
                </a:path>
              </a:pathLst>
            </a:custGeom>
            <a:noFill/>
            <a:ln w="38100" cap="flat" cmpd="sng" algn="ctr">
              <a:solidFill>
                <a:srgbClr val="006600"/>
              </a:solidFill>
              <a:prstDash val="solid"/>
              <a:round/>
              <a:headEnd type="stealth" w="med" len="lg"/>
              <a:tailEnd type="none"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sp>
          <p:nvSpPr>
            <p:cNvPr id="17" name="TextBox 16"/>
            <p:cNvSpPr txBox="1"/>
            <p:nvPr/>
          </p:nvSpPr>
          <p:spPr>
            <a:xfrm>
              <a:off x="5686146" y="4123346"/>
              <a:ext cx="3352800" cy="2123658"/>
            </a:xfrm>
            <a:prstGeom prst="rect">
              <a:avLst/>
            </a:prstGeom>
            <a:noFill/>
          </p:spPr>
          <p:txBody>
            <a:bodyPr wrap="square" rtlCol="0">
              <a:spAutoFit/>
            </a:bodyPr>
            <a:lstStyle>
              <a:defPPr>
                <a:defRPr lang="en-US"/>
              </a:defPPr>
              <a:lvl1pPr algn="ctr">
                <a:defRPr sz="2400" b="0"/>
              </a:lvl1pPr>
            </a:lstStyle>
            <a:p>
              <a:pPr algn="l"/>
              <a:r>
                <a:rPr lang="en-CA" sz="2200" dirty="0" smtClean="0"/>
                <a:t>Aligns with the finding of Kunieda et al. (2003) that discharges in a liquid dielectric correspond to a significantly higher force relative to those in air</a:t>
              </a:r>
              <a:endParaRPr lang="en-CA" sz="2200" dirty="0"/>
            </a:p>
          </p:txBody>
        </p:sp>
      </p:grpSp>
      <p:grpSp>
        <p:nvGrpSpPr>
          <p:cNvPr id="2" name="Group 1"/>
          <p:cNvGrpSpPr/>
          <p:nvPr/>
        </p:nvGrpSpPr>
        <p:grpSpPr>
          <a:xfrm>
            <a:off x="228600" y="4435491"/>
            <a:ext cx="4863868" cy="1114528"/>
            <a:chOff x="193088" y="4524271"/>
            <a:chExt cx="4863868" cy="1114528"/>
          </a:xfrm>
        </p:grpSpPr>
        <p:sp>
          <p:nvSpPr>
            <p:cNvPr id="20" name="Content Placeholder 2"/>
            <p:cNvSpPr txBox="1">
              <a:spLocks/>
            </p:cNvSpPr>
            <p:nvPr/>
          </p:nvSpPr>
          <p:spPr bwMode="auto">
            <a:xfrm>
              <a:off x="193088" y="4524271"/>
              <a:ext cx="3690711" cy="1114528"/>
            </a:xfrm>
            <a:prstGeom prst="rect">
              <a:avLst/>
            </a:prstGeom>
            <a:noFill/>
            <a:ln w="9525">
              <a:noFill/>
              <a:miter lim="800000"/>
              <a:headEnd/>
              <a:tailEnd/>
            </a:ln>
          </p:spPr>
          <p:txBody>
            <a:bodyPr/>
            <a:lstStyle/>
            <a:p>
              <a:pPr algn="r" eaLnBrk="0" hangingPunct="0">
                <a:spcBef>
                  <a:spcPct val="20000"/>
                </a:spcBef>
                <a:buSzPct val="100000"/>
              </a:pPr>
              <a:r>
                <a:rPr lang="en-US" sz="2200" b="0" dirty="0" smtClean="0"/>
                <a:t>Acoustic emission in EDM refers to the dynamics of gas bubbles in the gap</a:t>
              </a:r>
              <a:endParaRPr lang="en-US" sz="2200" b="0" dirty="0" smtClean="0">
                <a:latin typeface="Arial" pitchFamily="34" charset="0"/>
                <a:cs typeface="Arial" pitchFamily="34" charset="0"/>
              </a:endParaRPr>
            </a:p>
          </p:txBody>
        </p:sp>
        <p:sp>
          <p:nvSpPr>
            <p:cNvPr id="15" name="Striped Right Arrow 14"/>
            <p:cNvSpPr/>
            <p:nvPr/>
          </p:nvSpPr>
          <p:spPr bwMode="auto">
            <a:xfrm flipH="1">
              <a:off x="4078548" y="4561263"/>
              <a:ext cx="978408" cy="1021078"/>
            </a:xfrm>
            <a:prstGeom prst="stripedRightArrow">
              <a:avLst/>
            </a:prstGeom>
            <a:solidFill>
              <a:srgbClr val="A2C1FE"/>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6648269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15</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24" y="144699"/>
            <a:ext cx="5470859" cy="3233500"/>
          </a:xfrm>
          <a:prstGeom prst="rect">
            <a:avLst/>
          </a:prstGeom>
        </p:spPr>
      </p:pic>
      <p:grpSp>
        <p:nvGrpSpPr>
          <p:cNvPr id="2" name="Group 1"/>
          <p:cNvGrpSpPr/>
          <p:nvPr/>
        </p:nvGrpSpPr>
        <p:grpSpPr>
          <a:xfrm>
            <a:off x="5592944" y="807881"/>
            <a:ext cx="3062500" cy="1470239"/>
            <a:chOff x="5893589" y="1046210"/>
            <a:chExt cx="3062500" cy="1470239"/>
          </a:xfrm>
        </p:grpSpPr>
        <p:sp>
          <p:nvSpPr>
            <p:cNvPr id="8" name="Freeform 7"/>
            <p:cNvSpPr/>
            <p:nvPr/>
          </p:nvSpPr>
          <p:spPr bwMode="auto">
            <a:xfrm>
              <a:off x="5893589" y="1046210"/>
              <a:ext cx="1424570" cy="1470239"/>
            </a:xfrm>
            <a:custGeom>
              <a:avLst/>
              <a:gdLst>
                <a:gd name="connsiteX0" fmla="*/ 0 w 1590345"/>
                <a:gd name="connsiteY0" fmla="*/ 1836175 h 1894346"/>
                <a:gd name="connsiteX1" fmla="*/ 1296140 w 1590345"/>
                <a:gd name="connsiteY1" fmla="*/ 1845053 h 1894346"/>
                <a:gd name="connsiteX2" fmla="*/ 1562470 w 1590345"/>
                <a:gd name="connsiteY2" fmla="*/ 1303515 h 1894346"/>
                <a:gd name="connsiteX3" fmla="*/ 1411550 w 1590345"/>
                <a:gd name="connsiteY3" fmla="*/ 131663 h 1894346"/>
                <a:gd name="connsiteX4" fmla="*/ 53266 w 1590345"/>
                <a:gd name="connsiteY4" fmla="*/ 78397 h 1894346"/>
                <a:gd name="connsiteX0" fmla="*/ 27386 w 1617731"/>
                <a:gd name="connsiteY0" fmla="*/ 1841748 h 1899919"/>
                <a:gd name="connsiteX1" fmla="*/ 1323526 w 1617731"/>
                <a:gd name="connsiteY1" fmla="*/ 1850626 h 1899919"/>
                <a:gd name="connsiteX2" fmla="*/ 1589856 w 1617731"/>
                <a:gd name="connsiteY2" fmla="*/ 1309088 h 1899919"/>
                <a:gd name="connsiteX3" fmla="*/ 1438936 w 1617731"/>
                <a:gd name="connsiteY3" fmla="*/ 137236 h 1899919"/>
                <a:gd name="connsiteX4" fmla="*/ 0 w 1617731"/>
                <a:gd name="connsiteY4" fmla="*/ 72497 h 189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731" h="1899919">
                  <a:moveTo>
                    <a:pt x="27386" y="1841748"/>
                  </a:moveTo>
                  <a:cubicBezTo>
                    <a:pt x="545250" y="1890575"/>
                    <a:pt x="1063114" y="1939403"/>
                    <a:pt x="1323526" y="1850626"/>
                  </a:cubicBezTo>
                  <a:cubicBezTo>
                    <a:pt x="1583938" y="1761849"/>
                    <a:pt x="1570621" y="1594653"/>
                    <a:pt x="1589856" y="1309088"/>
                  </a:cubicBezTo>
                  <a:cubicBezTo>
                    <a:pt x="1609091" y="1023523"/>
                    <a:pt x="1690470" y="341422"/>
                    <a:pt x="1438936" y="137236"/>
                  </a:cubicBezTo>
                  <a:cubicBezTo>
                    <a:pt x="1187402" y="-66950"/>
                    <a:pt x="553375" y="-2963"/>
                    <a:pt x="0" y="72497"/>
                  </a:cubicBezTo>
                </a:path>
              </a:pathLst>
            </a:custGeom>
            <a:noFill/>
            <a:ln w="44450" cap="flat" cmpd="sng" algn="ctr">
              <a:solidFill>
                <a:srgbClr val="006600"/>
              </a:solidFill>
              <a:prstDash val="solid"/>
              <a:round/>
              <a:headEnd type="stealth" w="med" len="lg"/>
              <a:tailEnd type="stealth"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sp>
          <p:nvSpPr>
            <p:cNvPr id="11" name="TextBox 10"/>
            <p:cNvSpPr txBox="1"/>
            <p:nvPr/>
          </p:nvSpPr>
          <p:spPr>
            <a:xfrm>
              <a:off x="6060489" y="1369380"/>
              <a:ext cx="2895600" cy="769441"/>
            </a:xfrm>
            <a:prstGeom prst="rect">
              <a:avLst/>
            </a:prstGeom>
            <a:solidFill>
              <a:schemeClr val="bg1"/>
            </a:solidFill>
          </p:spPr>
          <p:txBody>
            <a:bodyPr wrap="square" rtlCol="0">
              <a:spAutoFit/>
            </a:bodyPr>
            <a:lstStyle/>
            <a:p>
              <a:r>
                <a:rPr lang="en-CA" sz="2200" b="0" dirty="0" smtClean="0"/>
                <a:t>Not all discharges manifest an AE burst</a:t>
              </a:r>
              <a:endParaRPr lang="en-CA" sz="2200" b="0" dirty="0"/>
            </a:p>
          </p:txBody>
        </p:sp>
      </p:grpSp>
      <p:sp>
        <p:nvSpPr>
          <p:cNvPr id="12" name="TextBox 11"/>
          <p:cNvSpPr txBox="1"/>
          <p:nvPr/>
        </p:nvSpPr>
        <p:spPr>
          <a:xfrm>
            <a:off x="4646142" y="3473060"/>
            <a:ext cx="4493296" cy="1785104"/>
          </a:xfrm>
          <a:prstGeom prst="rect">
            <a:avLst/>
          </a:prstGeom>
          <a:noFill/>
        </p:spPr>
        <p:txBody>
          <a:bodyPr wrap="square" rtlCol="0">
            <a:spAutoFit/>
          </a:bodyPr>
          <a:lstStyle/>
          <a:p>
            <a:r>
              <a:rPr lang="en-CA" sz="2200" b="0" dirty="0" smtClean="0"/>
              <a:t>For 2 consecutive discharges, the force from the 2</a:t>
            </a:r>
            <a:r>
              <a:rPr lang="en-CA" sz="2200" b="0" baseline="30000" dirty="0" smtClean="0"/>
              <a:t>nd</a:t>
            </a:r>
            <a:r>
              <a:rPr lang="en-CA" sz="2200" b="0" dirty="0" smtClean="0"/>
              <a:t> discharge is insignificant, as it occurs through the gas bubble from the first discharge − </a:t>
            </a:r>
            <a:r>
              <a:rPr lang="en-CA" sz="2200" b="0" dirty="0" smtClean="0">
                <a:solidFill>
                  <a:srgbClr val="FF0000"/>
                </a:solidFill>
              </a:rPr>
              <a:t>Kunieda </a:t>
            </a:r>
            <a:r>
              <a:rPr lang="en-CA" sz="2200" b="0" dirty="0">
                <a:solidFill>
                  <a:srgbClr val="FF0000"/>
                </a:solidFill>
              </a:rPr>
              <a:t>et al. (2003</a:t>
            </a:r>
            <a:r>
              <a:rPr lang="en-CA" sz="2200" b="0" dirty="0" smtClean="0">
                <a:solidFill>
                  <a:srgbClr val="FF0000"/>
                </a:solidFill>
              </a:rPr>
              <a:t>)</a:t>
            </a:r>
            <a:endParaRPr lang="en-CA" sz="2200" b="0" dirty="0">
              <a:solidFill>
                <a:srgbClr val="FF0000"/>
              </a:solidFill>
            </a:endParaRPr>
          </a:p>
        </p:txBody>
      </p:sp>
      <p:sp>
        <p:nvSpPr>
          <p:cNvPr id="16" name="TextBox 15"/>
          <p:cNvSpPr txBox="1"/>
          <p:nvPr/>
        </p:nvSpPr>
        <p:spPr>
          <a:xfrm>
            <a:off x="212324" y="3473449"/>
            <a:ext cx="3438925" cy="1446550"/>
          </a:xfrm>
          <a:prstGeom prst="rect">
            <a:avLst/>
          </a:prstGeom>
          <a:noFill/>
        </p:spPr>
        <p:txBody>
          <a:bodyPr wrap="square" rtlCol="0">
            <a:spAutoFit/>
          </a:bodyPr>
          <a:lstStyle/>
          <a:p>
            <a:pPr algn="r"/>
            <a:r>
              <a:rPr lang="en-CA" sz="2200" b="0" dirty="0" smtClean="0"/>
              <a:t>Material removal rate decreases significantly as </a:t>
            </a:r>
            <a:r>
              <a:rPr lang="en-CA" sz="2200" b="0" dirty="0"/>
              <a:t>gas bubbles </a:t>
            </a:r>
            <a:r>
              <a:rPr lang="en-CA" sz="2200" b="0" dirty="0" smtClean="0"/>
              <a:t>fill the gap − </a:t>
            </a:r>
            <a:r>
              <a:rPr lang="en-CA" sz="2200" b="0" dirty="0" smtClean="0">
                <a:solidFill>
                  <a:srgbClr val="FF0000"/>
                </a:solidFill>
              </a:rPr>
              <a:t>Imai et </a:t>
            </a:r>
            <a:r>
              <a:rPr lang="en-CA" sz="2200" b="0" dirty="0">
                <a:solidFill>
                  <a:srgbClr val="FF0000"/>
                </a:solidFill>
              </a:rPr>
              <a:t>al. (</a:t>
            </a:r>
            <a:r>
              <a:rPr lang="en-CA" sz="2200" b="0" dirty="0" smtClean="0">
                <a:solidFill>
                  <a:srgbClr val="FF0000"/>
                </a:solidFill>
              </a:rPr>
              <a:t>2001)</a:t>
            </a:r>
            <a:endParaRPr lang="en-CA" sz="2200" b="0" dirty="0">
              <a:solidFill>
                <a:srgbClr val="FF0000"/>
              </a:solidFill>
            </a:endParaRPr>
          </a:p>
        </p:txBody>
      </p:sp>
      <p:grpSp>
        <p:nvGrpSpPr>
          <p:cNvPr id="17" name="Group 16"/>
          <p:cNvGrpSpPr/>
          <p:nvPr/>
        </p:nvGrpSpPr>
        <p:grpSpPr>
          <a:xfrm>
            <a:off x="304800" y="3955626"/>
            <a:ext cx="8350644" cy="2208549"/>
            <a:chOff x="304800" y="3955626"/>
            <a:chExt cx="8350644" cy="2208549"/>
          </a:xfrm>
        </p:grpSpPr>
        <p:sp>
          <p:nvSpPr>
            <p:cNvPr id="15" name="Content Placeholder 2"/>
            <p:cNvSpPr txBox="1">
              <a:spLocks/>
            </p:cNvSpPr>
            <p:nvPr/>
          </p:nvSpPr>
          <p:spPr bwMode="auto">
            <a:xfrm>
              <a:off x="304800" y="5434509"/>
              <a:ext cx="8350644" cy="729666"/>
            </a:xfrm>
            <a:prstGeom prst="rect">
              <a:avLst/>
            </a:prstGeom>
            <a:noFill/>
            <a:ln w="9525">
              <a:noFill/>
              <a:miter lim="800000"/>
              <a:headEnd/>
              <a:tailEnd/>
            </a:ln>
          </p:spPr>
          <p:txBody>
            <a:bodyPr/>
            <a:lstStyle/>
            <a:p>
              <a:pPr eaLnBrk="0" hangingPunct="0">
                <a:spcBef>
                  <a:spcPct val="20000"/>
                </a:spcBef>
                <a:buSzPct val="100000"/>
              </a:pPr>
              <a:r>
                <a:rPr lang="en-US" sz="2200" b="0" u="sng" dirty="0" smtClean="0"/>
                <a:t>Hypothesis</a:t>
              </a:r>
              <a:r>
                <a:rPr lang="en-US" sz="2200" b="0" dirty="0" smtClean="0"/>
                <a:t>: acoustic burst relates to discharge initiated in a liquid, as opposed to in a gas bubble or at the gas-liquid interface</a:t>
              </a:r>
              <a:endParaRPr lang="en-US" sz="2200" b="0" dirty="0" smtClean="0">
                <a:latin typeface="Arial" pitchFamily="34" charset="0"/>
                <a:cs typeface="Arial" pitchFamily="34" charset="0"/>
              </a:endParaRPr>
            </a:p>
          </p:txBody>
        </p:sp>
        <p:grpSp>
          <p:nvGrpSpPr>
            <p:cNvPr id="7" name="Group 6"/>
            <p:cNvGrpSpPr/>
            <p:nvPr/>
          </p:nvGrpSpPr>
          <p:grpSpPr>
            <a:xfrm>
              <a:off x="3737402" y="3955626"/>
              <a:ext cx="822587" cy="1503587"/>
              <a:chOff x="3883212" y="3987959"/>
              <a:chExt cx="888593" cy="1503587"/>
            </a:xfrm>
          </p:grpSpPr>
          <p:sp>
            <p:nvSpPr>
              <p:cNvPr id="6" name="Freeform 5"/>
              <p:cNvSpPr/>
              <p:nvPr/>
            </p:nvSpPr>
            <p:spPr bwMode="auto">
              <a:xfrm>
                <a:off x="3883212" y="3993105"/>
                <a:ext cx="444297" cy="1498441"/>
              </a:xfrm>
              <a:custGeom>
                <a:avLst/>
                <a:gdLst>
                  <a:gd name="connsiteX0" fmla="*/ 0 w 444297"/>
                  <a:gd name="connsiteY0" fmla="*/ 47655 h 1388184"/>
                  <a:gd name="connsiteX1" fmla="*/ 372862 w 444297"/>
                  <a:gd name="connsiteY1" fmla="*/ 163065 h 1388184"/>
                  <a:gd name="connsiteX2" fmla="*/ 443883 w 444297"/>
                  <a:gd name="connsiteY2" fmla="*/ 1388184 h 1388184"/>
                </a:gdLst>
                <a:ahLst/>
                <a:cxnLst>
                  <a:cxn ang="0">
                    <a:pos x="connsiteX0" y="connsiteY0"/>
                  </a:cxn>
                  <a:cxn ang="0">
                    <a:pos x="connsiteX1" y="connsiteY1"/>
                  </a:cxn>
                  <a:cxn ang="0">
                    <a:pos x="connsiteX2" y="connsiteY2"/>
                  </a:cxn>
                </a:cxnLst>
                <a:rect l="l" t="t" r="r" b="b"/>
                <a:pathLst>
                  <a:path w="444297" h="1388184">
                    <a:moveTo>
                      <a:pt x="0" y="47655"/>
                    </a:moveTo>
                    <a:cubicBezTo>
                      <a:pt x="149441" y="-6351"/>
                      <a:pt x="298882" y="-60356"/>
                      <a:pt x="372862" y="163065"/>
                    </a:cubicBezTo>
                    <a:cubicBezTo>
                      <a:pt x="446842" y="386486"/>
                      <a:pt x="445362" y="887335"/>
                      <a:pt x="443883" y="1388184"/>
                    </a:cubicBezTo>
                  </a:path>
                </a:pathLst>
              </a:custGeom>
              <a:noFill/>
              <a:ln w="44450" cap="flat" cmpd="sng" algn="ctr">
                <a:solidFill>
                  <a:srgbClr val="006600"/>
                </a:solidFill>
                <a:prstDash val="solid"/>
                <a:round/>
                <a:headEnd type="none" w="med" len="lg"/>
                <a:tailEnd type="stealth"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sp>
            <p:nvSpPr>
              <p:cNvPr id="20" name="Freeform 19"/>
              <p:cNvSpPr/>
              <p:nvPr/>
            </p:nvSpPr>
            <p:spPr bwMode="auto">
              <a:xfrm flipH="1">
                <a:off x="4327508" y="3987959"/>
                <a:ext cx="444297" cy="1379378"/>
              </a:xfrm>
              <a:custGeom>
                <a:avLst/>
                <a:gdLst>
                  <a:gd name="connsiteX0" fmla="*/ 0 w 444297"/>
                  <a:gd name="connsiteY0" fmla="*/ 47655 h 1388184"/>
                  <a:gd name="connsiteX1" fmla="*/ 372862 w 444297"/>
                  <a:gd name="connsiteY1" fmla="*/ 163065 h 1388184"/>
                  <a:gd name="connsiteX2" fmla="*/ 443883 w 444297"/>
                  <a:gd name="connsiteY2" fmla="*/ 1388184 h 1388184"/>
                </a:gdLst>
                <a:ahLst/>
                <a:cxnLst>
                  <a:cxn ang="0">
                    <a:pos x="connsiteX0" y="connsiteY0"/>
                  </a:cxn>
                  <a:cxn ang="0">
                    <a:pos x="connsiteX1" y="connsiteY1"/>
                  </a:cxn>
                  <a:cxn ang="0">
                    <a:pos x="connsiteX2" y="connsiteY2"/>
                  </a:cxn>
                </a:cxnLst>
                <a:rect l="l" t="t" r="r" b="b"/>
                <a:pathLst>
                  <a:path w="444297" h="1388184">
                    <a:moveTo>
                      <a:pt x="0" y="47655"/>
                    </a:moveTo>
                    <a:cubicBezTo>
                      <a:pt x="149441" y="-6351"/>
                      <a:pt x="298882" y="-60356"/>
                      <a:pt x="372862" y="163065"/>
                    </a:cubicBezTo>
                    <a:cubicBezTo>
                      <a:pt x="446842" y="386486"/>
                      <a:pt x="445362" y="887335"/>
                      <a:pt x="443883" y="1388184"/>
                    </a:cubicBezTo>
                  </a:path>
                </a:pathLst>
              </a:custGeom>
              <a:noFill/>
              <a:ln w="44450" cap="flat" cmpd="sng" algn="ctr">
                <a:solidFill>
                  <a:srgbClr val="006600"/>
                </a:solidFill>
                <a:prstDash val="solid"/>
                <a:round/>
                <a:headEnd type="none" w="med" len="lg"/>
                <a:tailEnd type="none"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grpSp>
      </p:grpSp>
    </p:spTree>
    <p:extLst>
      <p:ext uri="{BB962C8B-B14F-4D97-AF65-F5344CB8AC3E}">
        <p14:creationId xmlns:p14="http://schemas.microsoft.com/office/powerpoint/2010/main" val="2524996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16</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839" y="2231254"/>
            <a:ext cx="5805439" cy="3703839"/>
          </a:xfrm>
          <a:prstGeom prst="rect">
            <a:avLst/>
          </a:prstGeom>
        </p:spPr>
      </p:pic>
      <p:sp>
        <p:nvSpPr>
          <p:cNvPr id="11" name="TextBox 10"/>
          <p:cNvSpPr txBox="1"/>
          <p:nvPr/>
        </p:nvSpPr>
        <p:spPr>
          <a:xfrm>
            <a:off x="533400" y="678929"/>
            <a:ext cx="6858000" cy="1446550"/>
          </a:xfrm>
          <a:prstGeom prst="rect">
            <a:avLst/>
          </a:prstGeom>
          <a:noFill/>
        </p:spPr>
        <p:txBody>
          <a:bodyPr wrap="square" rtlCol="0">
            <a:spAutoFit/>
          </a:bodyPr>
          <a:lstStyle/>
          <a:p>
            <a:r>
              <a:rPr lang="en-CA" sz="2200" b="0" dirty="0" smtClean="0"/>
              <a:t>Should the hypothesis be true, the number of acoustic bursts per discharge should increase with the electrode peripheral speed, as the fluid flow  expedites gas bubble evacuation from the gap … </a:t>
            </a:r>
            <a:endParaRPr lang="en-CA" sz="2200" b="0" dirty="0"/>
          </a:p>
        </p:txBody>
      </p:sp>
      <p:sp>
        <p:nvSpPr>
          <p:cNvPr id="12" name="TextBox 11"/>
          <p:cNvSpPr txBox="1"/>
          <p:nvPr/>
        </p:nvSpPr>
        <p:spPr>
          <a:xfrm>
            <a:off x="5790895" y="3972943"/>
            <a:ext cx="1598286" cy="430887"/>
          </a:xfrm>
          <a:prstGeom prst="rect">
            <a:avLst/>
          </a:prstGeom>
          <a:noFill/>
        </p:spPr>
        <p:txBody>
          <a:bodyPr wrap="square" rtlCol="0">
            <a:spAutoFit/>
          </a:bodyPr>
          <a:lstStyle/>
          <a:p>
            <a:r>
              <a:rPr lang="en-CA" sz="2200" b="0" dirty="0" smtClean="0">
                <a:solidFill>
                  <a:srgbClr val="FF0000"/>
                </a:solidFill>
              </a:rPr>
              <a:t>… it does! </a:t>
            </a:r>
            <a:endParaRPr lang="en-CA" sz="2200" b="0" dirty="0">
              <a:solidFill>
                <a:srgbClr val="FF0000"/>
              </a:solidFill>
            </a:endParaRPr>
          </a:p>
        </p:txBody>
      </p:sp>
      <p:sp>
        <p:nvSpPr>
          <p:cNvPr id="9" name="Rectangle 8"/>
          <p:cNvSpPr/>
          <p:nvPr/>
        </p:nvSpPr>
        <p:spPr bwMode="auto">
          <a:xfrm>
            <a:off x="3467904" y="2743200"/>
            <a:ext cx="4876800" cy="2133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642604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0" nodeType="clickEffect">
                                  <p:stCondLst>
                                    <p:cond delay="0"/>
                                  </p:stCondLst>
                                  <p:childTnLst>
                                    <p:animEffect transition="out" filter="wipe(left)">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17</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177" y="2239300"/>
            <a:ext cx="5946690" cy="3708000"/>
          </a:xfrm>
          <a:prstGeom prst="rect">
            <a:avLst/>
          </a:prstGeom>
        </p:spPr>
      </p:pic>
      <p:sp>
        <p:nvSpPr>
          <p:cNvPr id="11" name="TextBox 10"/>
          <p:cNvSpPr txBox="1"/>
          <p:nvPr/>
        </p:nvSpPr>
        <p:spPr>
          <a:xfrm>
            <a:off x="577789" y="660325"/>
            <a:ext cx="6553200" cy="1446550"/>
          </a:xfrm>
          <a:prstGeom prst="rect">
            <a:avLst/>
          </a:prstGeom>
          <a:noFill/>
        </p:spPr>
        <p:txBody>
          <a:bodyPr wrap="square" rtlCol="0">
            <a:spAutoFit/>
          </a:bodyPr>
          <a:lstStyle/>
          <a:p>
            <a:r>
              <a:rPr lang="en-CA" sz="2200" b="0" dirty="0" smtClean="0"/>
              <a:t>Similarly, the number of acoustic bursts per discharge should increase with pulse off-time, since there is more time available for the evacuation of gas bubbles from the gap … </a:t>
            </a:r>
            <a:endParaRPr lang="en-CA" sz="2200" b="0" dirty="0"/>
          </a:p>
        </p:txBody>
      </p:sp>
      <p:sp>
        <p:nvSpPr>
          <p:cNvPr id="12" name="TextBox 11"/>
          <p:cNvSpPr txBox="1"/>
          <p:nvPr/>
        </p:nvSpPr>
        <p:spPr>
          <a:xfrm>
            <a:off x="5334000" y="3962400"/>
            <a:ext cx="2932226" cy="430887"/>
          </a:xfrm>
          <a:prstGeom prst="rect">
            <a:avLst/>
          </a:prstGeom>
          <a:noFill/>
        </p:spPr>
        <p:txBody>
          <a:bodyPr wrap="square" rtlCol="0">
            <a:spAutoFit/>
          </a:bodyPr>
          <a:lstStyle/>
          <a:p>
            <a:r>
              <a:rPr lang="en-CA" sz="2200" b="0" dirty="0" smtClean="0">
                <a:solidFill>
                  <a:srgbClr val="FF0000"/>
                </a:solidFill>
              </a:rPr>
              <a:t>… and it does again! </a:t>
            </a:r>
            <a:endParaRPr lang="en-CA" sz="2200" b="0" dirty="0">
              <a:solidFill>
                <a:srgbClr val="FF0000"/>
              </a:solidFill>
            </a:endParaRPr>
          </a:p>
        </p:txBody>
      </p:sp>
      <p:sp>
        <p:nvSpPr>
          <p:cNvPr id="9" name="Rectangle 8"/>
          <p:cNvSpPr/>
          <p:nvPr/>
        </p:nvSpPr>
        <p:spPr bwMode="auto">
          <a:xfrm>
            <a:off x="3467904" y="2743200"/>
            <a:ext cx="4876800" cy="2133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306574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18</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446" y="857306"/>
            <a:ext cx="5791200" cy="3625174"/>
          </a:xfrm>
          <a:prstGeom prst="rect">
            <a:avLst/>
          </a:prstGeom>
        </p:spPr>
      </p:pic>
      <p:grpSp>
        <p:nvGrpSpPr>
          <p:cNvPr id="2" name="Group 1"/>
          <p:cNvGrpSpPr/>
          <p:nvPr/>
        </p:nvGrpSpPr>
        <p:grpSpPr>
          <a:xfrm>
            <a:off x="5929546" y="1391819"/>
            <a:ext cx="3111626" cy="2209799"/>
            <a:chOff x="5922885" y="914400"/>
            <a:chExt cx="3111626" cy="2209799"/>
          </a:xfrm>
        </p:grpSpPr>
        <p:sp>
          <p:nvSpPr>
            <p:cNvPr id="10" name="Freeform 9"/>
            <p:cNvSpPr/>
            <p:nvPr/>
          </p:nvSpPr>
          <p:spPr bwMode="auto">
            <a:xfrm>
              <a:off x="5922885" y="914400"/>
              <a:ext cx="1424570" cy="2209799"/>
            </a:xfrm>
            <a:custGeom>
              <a:avLst/>
              <a:gdLst>
                <a:gd name="connsiteX0" fmla="*/ 0 w 1590345"/>
                <a:gd name="connsiteY0" fmla="*/ 1836175 h 1894346"/>
                <a:gd name="connsiteX1" fmla="*/ 1296140 w 1590345"/>
                <a:gd name="connsiteY1" fmla="*/ 1845053 h 1894346"/>
                <a:gd name="connsiteX2" fmla="*/ 1562470 w 1590345"/>
                <a:gd name="connsiteY2" fmla="*/ 1303515 h 1894346"/>
                <a:gd name="connsiteX3" fmla="*/ 1411550 w 1590345"/>
                <a:gd name="connsiteY3" fmla="*/ 131663 h 1894346"/>
                <a:gd name="connsiteX4" fmla="*/ 53266 w 1590345"/>
                <a:gd name="connsiteY4" fmla="*/ 78397 h 1894346"/>
                <a:gd name="connsiteX0" fmla="*/ 27386 w 1617731"/>
                <a:gd name="connsiteY0" fmla="*/ 1841748 h 1899919"/>
                <a:gd name="connsiteX1" fmla="*/ 1323526 w 1617731"/>
                <a:gd name="connsiteY1" fmla="*/ 1850626 h 1899919"/>
                <a:gd name="connsiteX2" fmla="*/ 1589856 w 1617731"/>
                <a:gd name="connsiteY2" fmla="*/ 1309088 h 1899919"/>
                <a:gd name="connsiteX3" fmla="*/ 1438936 w 1617731"/>
                <a:gd name="connsiteY3" fmla="*/ 137236 h 1899919"/>
                <a:gd name="connsiteX4" fmla="*/ 0 w 1617731"/>
                <a:gd name="connsiteY4" fmla="*/ 72497 h 189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731" h="1899919">
                  <a:moveTo>
                    <a:pt x="27386" y="1841748"/>
                  </a:moveTo>
                  <a:cubicBezTo>
                    <a:pt x="545250" y="1890575"/>
                    <a:pt x="1063114" y="1939403"/>
                    <a:pt x="1323526" y="1850626"/>
                  </a:cubicBezTo>
                  <a:cubicBezTo>
                    <a:pt x="1583938" y="1761849"/>
                    <a:pt x="1570621" y="1594653"/>
                    <a:pt x="1589856" y="1309088"/>
                  </a:cubicBezTo>
                  <a:cubicBezTo>
                    <a:pt x="1609091" y="1023523"/>
                    <a:pt x="1690470" y="341422"/>
                    <a:pt x="1438936" y="137236"/>
                  </a:cubicBezTo>
                  <a:cubicBezTo>
                    <a:pt x="1187402" y="-66950"/>
                    <a:pt x="553375" y="-2963"/>
                    <a:pt x="0" y="72497"/>
                  </a:cubicBezTo>
                </a:path>
              </a:pathLst>
            </a:custGeom>
            <a:noFill/>
            <a:ln w="44450" cap="flat" cmpd="sng" algn="ctr">
              <a:solidFill>
                <a:srgbClr val="006600"/>
              </a:solidFill>
              <a:prstDash val="solid"/>
              <a:round/>
              <a:headEnd type="stealth" w="med" len="lg"/>
              <a:tailEnd type="stealth"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sp>
          <p:nvSpPr>
            <p:cNvPr id="8" name="TextBox 7"/>
            <p:cNvSpPr txBox="1"/>
            <p:nvPr/>
          </p:nvSpPr>
          <p:spPr>
            <a:xfrm>
              <a:off x="6060491" y="1273942"/>
              <a:ext cx="2974020" cy="1446550"/>
            </a:xfrm>
            <a:prstGeom prst="rect">
              <a:avLst/>
            </a:prstGeom>
            <a:solidFill>
              <a:schemeClr val="bg1"/>
            </a:solidFill>
          </p:spPr>
          <p:txBody>
            <a:bodyPr wrap="square" rtlCol="0">
              <a:spAutoFit/>
            </a:bodyPr>
            <a:lstStyle/>
            <a:p>
              <a:r>
                <a:rPr lang="en-CA" sz="2200" b="0" dirty="0" smtClean="0"/>
                <a:t>Similarly, introducing air into the gap reduces acoustic activity significantly</a:t>
              </a:r>
              <a:endParaRPr lang="en-CA" sz="2200" b="0" dirty="0"/>
            </a:p>
          </p:txBody>
        </p:sp>
      </p:grpSp>
      <p:sp>
        <p:nvSpPr>
          <p:cNvPr id="11" name="Content Placeholder 2"/>
          <p:cNvSpPr txBox="1">
            <a:spLocks/>
          </p:cNvSpPr>
          <p:nvPr/>
        </p:nvSpPr>
        <p:spPr bwMode="auto">
          <a:xfrm>
            <a:off x="749466" y="4532412"/>
            <a:ext cx="7796016" cy="1404726"/>
          </a:xfrm>
          <a:prstGeom prst="rect">
            <a:avLst/>
          </a:prstGeom>
          <a:noFill/>
          <a:ln w="9525">
            <a:noFill/>
            <a:miter lim="800000"/>
            <a:headEnd/>
            <a:tailEnd/>
          </a:ln>
        </p:spPr>
        <p:txBody>
          <a:bodyPr/>
          <a:lstStyle/>
          <a:p>
            <a:pPr eaLnBrk="0" hangingPunct="0">
              <a:spcBef>
                <a:spcPct val="20000"/>
              </a:spcBef>
              <a:buSzPct val="100000"/>
            </a:pPr>
            <a:r>
              <a:rPr lang="en-US" sz="2200" b="0" dirty="0" smtClean="0"/>
              <a:t>This conclusively proves the hypothesis that acoustic bursts correspond to discharges initiated in a liquid, as opposed to those in a gas bubble or at the gas-liquid interface</a:t>
            </a:r>
            <a:endParaRPr lang="en-US" sz="2200" b="0" dirty="0" smtClean="0">
              <a:latin typeface="Arial" pitchFamily="34" charset="0"/>
              <a:cs typeface="Arial" pitchFamily="34" charset="0"/>
            </a:endParaRPr>
          </a:p>
        </p:txBody>
      </p:sp>
    </p:spTree>
    <p:extLst>
      <p:ext uri="{BB962C8B-B14F-4D97-AF65-F5344CB8AC3E}">
        <p14:creationId xmlns:p14="http://schemas.microsoft.com/office/powerpoint/2010/main" val="36171698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09278" y="6196473"/>
            <a:ext cx="601662" cy="409575"/>
          </a:xfrm>
          <a:noFill/>
        </p:spPr>
        <p:txBody>
          <a:bodyPr/>
          <a:lstStyle/>
          <a:p>
            <a:pPr algn="r"/>
            <a:fld id="{EBBC2A56-CCB2-49FD-A2ED-7F6CB950A55E}" type="slidenum">
              <a:rPr lang="en-US" sz="1200" b="0" i="1" smtClean="0">
                <a:solidFill>
                  <a:srgbClr val="FF0000"/>
                </a:solidFill>
              </a:rPr>
              <a:pPr algn="r"/>
              <a:t>1</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sp>
        <p:nvSpPr>
          <p:cNvPr id="19" name="TextBox 18"/>
          <p:cNvSpPr txBox="1"/>
          <p:nvPr/>
        </p:nvSpPr>
        <p:spPr>
          <a:xfrm>
            <a:off x="7999504" y="5890924"/>
            <a:ext cx="652743" cy="246221"/>
          </a:xfrm>
          <a:prstGeom prst="rect">
            <a:avLst/>
          </a:prstGeom>
          <a:noFill/>
        </p:spPr>
        <p:txBody>
          <a:bodyPr wrap="none" rtlCol="0">
            <a:spAutoFit/>
          </a:bodyPr>
          <a:lstStyle/>
          <a:p>
            <a:r>
              <a:rPr lang="en-CA" sz="1000" b="0" dirty="0" smtClean="0">
                <a:solidFill>
                  <a:schemeClr val="bg1"/>
                </a:solidFill>
              </a:rPr>
              <a:t>Belmont</a:t>
            </a:r>
            <a:endParaRPr lang="en-CA" sz="1000" b="0" dirty="0">
              <a:solidFill>
                <a:schemeClr val="bg1"/>
              </a:solidFill>
            </a:endParaRPr>
          </a:p>
        </p:txBody>
      </p:sp>
      <p:grpSp>
        <p:nvGrpSpPr>
          <p:cNvPr id="2" name="Group 1"/>
          <p:cNvGrpSpPr/>
          <p:nvPr/>
        </p:nvGrpSpPr>
        <p:grpSpPr>
          <a:xfrm>
            <a:off x="408171" y="509704"/>
            <a:ext cx="8010060" cy="2743200"/>
            <a:chOff x="390415" y="367656"/>
            <a:chExt cx="8010060" cy="2743200"/>
          </a:xfrm>
        </p:grpSpPr>
        <p:grpSp>
          <p:nvGrpSpPr>
            <p:cNvPr id="6" name="Group 5"/>
            <p:cNvGrpSpPr/>
            <p:nvPr/>
          </p:nvGrpSpPr>
          <p:grpSpPr>
            <a:xfrm>
              <a:off x="390415" y="367656"/>
              <a:ext cx="4343114" cy="2743200"/>
              <a:chOff x="431178" y="1208245"/>
              <a:chExt cx="3970739" cy="2412000"/>
            </a:xfrm>
          </p:grpSpPr>
          <p:pic>
            <p:nvPicPr>
              <p:cNvPr id="1028" name="Picture 4" descr="http://www.njpt.com/images/wire_edm_spark_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l="1258" t="6919" r="1285" b="2126"/>
              <a:stretch/>
            </p:blipFill>
            <p:spPr bwMode="auto">
              <a:xfrm>
                <a:off x="431178" y="1208245"/>
                <a:ext cx="3970739" cy="2412000"/>
              </a:xfrm>
              <a:prstGeom prst="rect">
                <a:avLst/>
              </a:prstGeom>
              <a:noFill/>
              <a:ln w="9525">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40030" y="3405961"/>
                <a:ext cx="521754" cy="190950"/>
              </a:xfrm>
              <a:prstGeom prst="rect">
                <a:avLst/>
              </a:prstGeom>
              <a:noFill/>
            </p:spPr>
            <p:txBody>
              <a:bodyPr wrap="none" rtlCol="0">
                <a:spAutoFit/>
              </a:bodyPr>
              <a:lstStyle/>
              <a:p>
                <a:r>
                  <a:rPr lang="en-CA" sz="1000" b="0" dirty="0" smtClean="0">
                    <a:solidFill>
                      <a:schemeClr val="bg1"/>
                    </a:solidFill>
                  </a:rPr>
                  <a:t>njpt.com</a:t>
                </a:r>
                <a:endParaRPr lang="en-CA" sz="1000" b="0" dirty="0">
                  <a:solidFill>
                    <a:schemeClr val="bg1"/>
                  </a:solidFill>
                </a:endParaRPr>
              </a:p>
            </p:txBody>
          </p:sp>
        </p:grpSp>
        <p:sp>
          <p:nvSpPr>
            <p:cNvPr id="26" name="Content Placeholder 2"/>
            <p:cNvSpPr txBox="1">
              <a:spLocks/>
            </p:cNvSpPr>
            <p:nvPr/>
          </p:nvSpPr>
          <p:spPr bwMode="auto">
            <a:xfrm>
              <a:off x="4916476" y="836115"/>
              <a:ext cx="3483999" cy="1806283"/>
            </a:xfrm>
            <a:prstGeom prst="rect">
              <a:avLst/>
            </a:prstGeom>
            <a:solidFill>
              <a:schemeClr val="bg1"/>
            </a:solidFill>
            <a:ln w="9525">
              <a:noFill/>
              <a:miter lim="800000"/>
              <a:headEnd/>
              <a:tailEnd/>
            </a:ln>
          </p:spPr>
          <p:txBody>
            <a:bodyPr/>
            <a:lstStyle/>
            <a:p>
              <a:pPr eaLnBrk="0" hangingPunct="0">
                <a:spcBef>
                  <a:spcPct val="20000"/>
                </a:spcBef>
                <a:buSzPct val="100000"/>
              </a:pPr>
              <a:r>
                <a:rPr lang="en-US" altLang="en-US" sz="2200" b="0" dirty="0" smtClean="0"/>
                <a:t>Flushing is arguably the most important factor that determines productivity and surface quality in EDM</a:t>
              </a:r>
            </a:p>
            <a:p>
              <a:pPr marL="342900" indent="-342900" eaLnBrk="0" hangingPunct="0">
                <a:spcBef>
                  <a:spcPct val="20000"/>
                </a:spcBef>
                <a:buSzPct val="100000"/>
                <a:buFontTx/>
                <a:buBlip>
                  <a:blip r:embed="rId4"/>
                </a:buBlip>
              </a:pPr>
              <a:endParaRPr lang="en-US" sz="2200" b="0" dirty="0" smtClean="0">
                <a:latin typeface="Arial" pitchFamily="34" charset="0"/>
                <a:cs typeface="Arial" pitchFamily="34" charset="0"/>
              </a:endParaRPr>
            </a:p>
            <a:p>
              <a:pPr marL="342900" indent="-342900" eaLnBrk="0" hangingPunct="0">
                <a:spcBef>
                  <a:spcPct val="20000"/>
                </a:spcBef>
                <a:buSzPct val="100000"/>
                <a:buFontTx/>
                <a:buBlip>
                  <a:blip r:embed="rId4"/>
                </a:buBlip>
              </a:pPr>
              <a:endParaRPr lang="en-US" sz="2200" b="0" dirty="0" smtClean="0">
                <a:latin typeface="Arial" pitchFamily="34" charset="0"/>
                <a:cs typeface="Arial" pitchFamily="34" charset="0"/>
              </a:endParaRPr>
            </a:p>
            <a:p>
              <a:pPr lvl="1" eaLnBrk="0" hangingPunct="0">
                <a:spcBef>
                  <a:spcPct val="20000"/>
                </a:spcBef>
                <a:buSzPct val="100000"/>
              </a:pP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p:txBody>
        </p:sp>
      </p:grpSp>
      <p:grpSp>
        <p:nvGrpSpPr>
          <p:cNvPr id="3" name="Group 2"/>
          <p:cNvGrpSpPr/>
          <p:nvPr/>
        </p:nvGrpSpPr>
        <p:grpSpPr>
          <a:xfrm>
            <a:off x="729594" y="3255139"/>
            <a:ext cx="8153941" cy="2768114"/>
            <a:chOff x="711838" y="3113091"/>
            <a:chExt cx="8153941" cy="2768114"/>
          </a:xfrm>
        </p:grpSpPr>
        <p:grpSp>
          <p:nvGrpSpPr>
            <p:cNvPr id="12" name="Group 11"/>
            <p:cNvGrpSpPr/>
            <p:nvPr/>
          </p:nvGrpSpPr>
          <p:grpSpPr>
            <a:xfrm>
              <a:off x="4742406" y="3113091"/>
              <a:ext cx="4123373" cy="2768114"/>
              <a:chOff x="4355952" y="1722638"/>
              <a:chExt cx="3627445" cy="2446694"/>
            </a:xfrm>
          </p:grpSpPr>
          <p:pic>
            <p:nvPicPr>
              <p:cNvPr id="13" name="Picture 6" descr="Photo Courtesy Belmont Equipment &amp; Technologies"/>
              <p:cNvPicPr>
                <a:picLocks noChangeAspect="1" noChangeArrowheads="1"/>
              </p:cNvPicPr>
              <p:nvPr/>
            </p:nvPicPr>
            <p:blipFill rotWithShape="1">
              <a:blip r:embed="rId5">
                <a:extLst>
                  <a:ext uri="{28A0092B-C50C-407E-A947-70E740481C1C}">
                    <a14:useLocalDpi xmlns:a14="http://schemas.microsoft.com/office/drawing/2010/main" val="0"/>
                  </a:ext>
                </a:extLst>
              </a:blip>
              <a:srcRect b="8312"/>
              <a:stretch/>
            </p:blipFill>
            <p:spPr bwMode="auto">
              <a:xfrm>
                <a:off x="4355952" y="1722638"/>
                <a:ext cx="3507577" cy="2412000"/>
              </a:xfrm>
              <a:prstGeom prst="rect">
                <a:avLst/>
              </a:prstGeom>
              <a:noFill/>
              <a:ln w="9525">
                <a:solidFill>
                  <a:schemeClr val="accent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30654" y="3923111"/>
                <a:ext cx="652743" cy="246221"/>
              </a:xfrm>
              <a:prstGeom prst="rect">
                <a:avLst/>
              </a:prstGeom>
              <a:noFill/>
            </p:spPr>
            <p:txBody>
              <a:bodyPr wrap="none" rtlCol="0">
                <a:spAutoFit/>
              </a:bodyPr>
              <a:lstStyle/>
              <a:p>
                <a:r>
                  <a:rPr lang="en-CA" sz="1000" b="0" dirty="0" smtClean="0">
                    <a:solidFill>
                      <a:schemeClr val="bg1"/>
                    </a:solidFill>
                  </a:rPr>
                  <a:t>Belmont</a:t>
                </a:r>
                <a:endParaRPr lang="en-CA" sz="1000" b="0" dirty="0">
                  <a:solidFill>
                    <a:schemeClr val="bg1"/>
                  </a:solidFill>
                </a:endParaRPr>
              </a:p>
            </p:txBody>
          </p:sp>
        </p:grpSp>
        <p:sp>
          <p:nvSpPr>
            <p:cNvPr id="15" name="Content Placeholder 2"/>
            <p:cNvSpPr txBox="1">
              <a:spLocks/>
            </p:cNvSpPr>
            <p:nvPr/>
          </p:nvSpPr>
          <p:spPr bwMode="auto">
            <a:xfrm>
              <a:off x="711838" y="3702076"/>
              <a:ext cx="3700268" cy="1550892"/>
            </a:xfrm>
            <a:prstGeom prst="rect">
              <a:avLst/>
            </a:prstGeom>
            <a:noFill/>
            <a:ln w="9525">
              <a:noFill/>
              <a:miter lim="800000"/>
              <a:headEnd/>
              <a:tailEnd/>
            </a:ln>
          </p:spPr>
          <p:txBody>
            <a:bodyPr/>
            <a:lstStyle/>
            <a:p>
              <a:pPr algn="r" eaLnBrk="0" hangingPunct="0">
                <a:spcBef>
                  <a:spcPct val="20000"/>
                </a:spcBef>
                <a:buSzPct val="100000"/>
              </a:pPr>
              <a:r>
                <a:rPr lang="en-US" altLang="en-US" sz="2200" b="0" dirty="0" smtClean="0"/>
                <a:t>Pressure and flow rate do not necessarily reflect the extent of useful dielectric flow in the working gap</a:t>
              </a:r>
              <a:endParaRPr lang="en-US" sz="2200" b="0" dirty="0" smtClean="0">
                <a:latin typeface="Arial" pitchFamily="34" charset="0"/>
                <a:cs typeface="Arial" pitchFamily="34" charset="0"/>
              </a:endParaRPr>
            </a:p>
            <a:p>
              <a:pPr marL="342900" indent="-342900" algn="r" eaLnBrk="0" hangingPunct="0">
                <a:spcBef>
                  <a:spcPct val="20000"/>
                </a:spcBef>
                <a:buSzPct val="100000"/>
                <a:buFontTx/>
                <a:buBlip>
                  <a:blip r:embed="rId4"/>
                </a:buBlip>
              </a:pPr>
              <a:endParaRPr lang="en-US" sz="2200" b="0" dirty="0" smtClean="0">
                <a:latin typeface="Arial" pitchFamily="34" charset="0"/>
                <a:cs typeface="Arial" pitchFamily="34" charset="0"/>
              </a:endParaRPr>
            </a:p>
            <a:p>
              <a:pPr lvl="1" algn="r" eaLnBrk="0" hangingPunct="0">
                <a:spcBef>
                  <a:spcPct val="20000"/>
                </a:spcBef>
                <a:buSzPct val="100000"/>
              </a:pPr>
              <a:endParaRPr lang="en-US" sz="2200" b="0" dirty="0" smtClean="0">
                <a:latin typeface="Arial" pitchFamily="34" charset="0"/>
                <a:cs typeface="Arial" pitchFamily="34" charset="0"/>
              </a:endParaRPr>
            </a:p>
            <a:p>
              <a:pPr algn="r" eaLnBrk="0" hangingPunct="0">
                <a:spcBef>
                  <a:spcPct val="20000"/>
                </a:spcBef>
                <a:buSzPct val="100000"/>
              </a:pPr>
              <a:endParaRPr lang="en-US" sz="2200" b="0" dirty="0" smtClean="0">
                <a:latin typeface="Arial" pitchFamily="34" charset="0"/>
                <a:cs typeface="Arial" pitchFamily="34" charset="0"/>
              </a:endParaRPr>
            </a:p>
            <a:p>
              <a:pPr marL="342900" indent="-342900" algn="r" eaLnBrk="0" hangingPunct="0">
                <a:spcBef>
                  <a:spcPct val="20000"/>
                </a:spcBef>
                <a:buSzPct val="100000"/>
                <a:buFontTx/>
                <a:buBlip>
                  <a:blip r:embed="rId4"/>
                </a:buBlip>
              </a:pPr>
              <a:endParaRPr lang="en-US" sz="2200" b="0" dirty="0" smtClean="0">
                <a:latin typeface="Arial" pitchFamily="34" charset="0"/>
                <a:cs typeface="Arial" pitchFamily="34" charset="0"/>
              </a:endParaRPr>
            </a:p>
            <a:p>
              <a:pPr algn="r" eaLnBrk="0" hangingPunct="0">
                <a:spcBef>
                  <a:spcPct val="20000"/>
                </a:spcBef>
                <a:buSzPct val="100000"/>
              </a:pPr>
              <a:endParaRPr lang="en-US" sz="2200" b="0" dirty="0" smtClean="0">
                <a:latin typeface="Arial" pitchFamily="34" charset="0"/>
                <a:cs typeface="Arial" pitchFamily="34" charset="0"/>
              </a:endParaRPr>
            </a:p>
            <a:p>
              <a:pPr algn="r" eaLnBrk="0" hangingPunct="0">
                <a:spcBef>
                  <a:spcPct val="20000"/>
                </a:spcBef>
                <a:buSzPct val="100000"/>
              </a:pPr>
              <a:endParaRPr lang="en-US" sz="2200" b="0" dirty="0" smtClean="0">
                <a:latin typeface="Arial" pitchFamily="34" charset="0"/>
                <a:cs typeface="Arial" pitchFamily="34" charset="0"/>
              </a:endParaRPr>
            </a:p>
          </p:txBody>
        </p:sp>
      </p:grpSp>
    </p:spTree>
    <p:extLst>
      <p:ext uri="{BB962C8B-B14F-4D97-AF65-F5344CB8AC3E}">
        <p14:creationId xmlns:p14="http://schemas.microsoft.com/office/powerpoint/2010/main" val="27658528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19</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sp>
        <p:nvSpPr>
          <p:cNvPr id="19" name="Content Placeholder 2"/>
          <p:cNvSpPr txBox="1">
            <a:spLocks/>
          </p:cNvSpPr>
          <p:nvPr/>
        </p:nvSpPr>
        <p:spPr bwMode="auto">
          <a:xfrm>
            <a:off x="612568" y="329262"/>
            <a:ext cx="7989888" cy="1404726"/>
          </a:xfrm>
          <a:prstGeom prst="rect">
            <a:avLst/>
          </a:prstGeom>
          <a:noFill/>
          <a:ln w="9525">
            <a:noFill/>
            <a:miter lim="800000"/>
            <a:headEnd/>
            <a:tailEnd/>
          </a:ln>
        </p:spPr>
        <p:txBody>
          <a:bodyPr/>
          <a:lstStyle/>
          <a:p>
            <a:pPr marL="0" lvl="1" eaLnBrk="0" hangingPunct="0">
              <a:spcBef>
                <a:spcPct val="20000"/>
              </a:spcBef>
              <a:buSzPct val="100000"/>
            </a:pPr>
            <a:r>
              <a:rPr lang="en-US" sz="2200" b="0" dirty="0" smtClean="0"/>
              <a:t>Since discharges initiated through a liquid are generally more effective in removing material, acoustic </a:t>
            </a:r>
            <a:r>
              <a:rPr lang="en-US" sz="2200" b="0" dirty="0"/>
              <a:t>emission encapsulates valuable </a:t>
            </a:r>
            <a:r>
              <a:rPr lang="en-US" sz="2200" b="0" dirty="0" smtClean="0"/>
              <a:t>information </a:t>
            </a:r>
            <a:r>
              <a:rPr lang="en-US" sz="2200" b="0" dirty="0"/>
              <a:t>on </a:t>
            </a:r>
            <a:r>
              <a:rPr lang="en-US" sz="2200" b="0" dirty="0" smtClean="0"/>
              <a:t> process productivity, at </a:t>
            </a:r>
            <a:r>
              <a:rPr lang="en-US" sz="2200" b="0" dirty="0"/>
              <a:t>the scale of </a:t>
            </a:r>
            <a:r>
              <a:rPr lang="en-US" sz="2200" b="0" dirty="0" smtClean="0"/>
              <a:t> </a:t>
            </a:r>
            <a:r>
              <a:rPr lang="en-US" sz="2200" b="0" dirty="0"/>
              <a:t>single </a:t>
            </a:r>
            <a:r>
              <a:rPr lang="en-US" sz="2200" b="0" dirty="0" smtClean="0"/>
              <a:t>discharges</a:t>
            </a:r>
            <a:endParaRPr lang="en-US" sz="2200" b="0" dirty="0" smtClean="0">
              <a:latin typeface="Arial" pitchFamily="34" charset="0"/>
              <a:cs typeface="Arial" pitchFamily="34" charset="0"/>
            </a:endParaRPr>
          </a:p>
        </p:txBody>
      </p:sp>
      <p:grpSp>
        <p:nvGrpSpPr>
          <p:cNvPr id="8" name="Group 7"/>
          <p:cNvGrpSpPr/>
          <p:nvPr/>
        </p:nvGrpSpPr>
        <p:grpSpPr>
          <a:xfrm>
            <a:off x="197986" y="1873156"/>
            <a:ext cx="8726750" cy="4306982"/>
            <a:chOff x="197986" y="1997448"/>
            <a:chExt cx="8726750" cy="4306982"/>
          </a:xfrm>
        </p:grpSpPr>
        <p:grpSp>
          <p:nvGrpSpPr>
            <p:cNvPr id="7" name="Group 6"/>
            <p:cNvGrpSpPr/>
            <p:nvPr/>
          </p:nvGrpSpPr>
          <p:grpSpPr>
            <a:xfrm>
              <a:off x="197986" y="1997448"/>
              <a:ext cx="8726750" cy="3175917"/>
              <a:chOff x="239698" y="492099"/>
              <a:chExt cx="8726750" cy="3175917"/>
            </a:xfrm>
          </p:grpSpPr>
          <p:grpSp>
            <p:nvGrpSpPr>
              <p:cNvPr id="6" name="Group 5"/>
              <p:cNvGrpSpPr/>
              <p:nvPr/>
            </p:nvGrpSpPr>
            <p:grpSpPr>
              <a:xfrm>
                <a:off x="239698" y="492099"/>
                <a:ext cx="8726750" cy="3175917"/>
                <a:chOff x="239698" y="492099"/>
                <a:chExt cx="8726750" cy="3175917"/>
              </a:xfrm>
            </p:grpSpPr>
            <p:pic>
              <p:nvPicPr>
                <p:cNvPr id="3" name="Picture 2"/>
                <p:cNvPicPr>
                  <a:picLocks noChangeAspect="1"/>
                </p:cNvPicPr>
                <p:nvPr/>
              </p:nvPicPr>
              <p:blipFill rotWithShape="1">
                <a:blip r:embed="rId3"/>
                <a:srcRect l="2183" r="5798"/>
                <a:stretch/>
              </p:blipFill>
              <p:spPr>
                <a:xfrm>
                  <a:off x="239698" y="609600"/>
                  <a:ext cx="4332302" cy="3038441"/>
                </a:xfrm>
                <a:prstGeom prst="rect">
                  <a:avLst/>
                </a:prstGeom>
              </p:spPr>
            </p:pic>
            <p:pic>
              <p:nvPicPr>
                <p:cNvPr id="4" name="Picture 3"/>
                <p:cNvPicPr>
                  <a:picLocks noChangeAspect="1"/>
                </p:cNvPicPr>
                <p:nvPr/>
              </p:nvPicPr>
              <p:blipFill rotWithShape="1">
                <a:blip r:embed="rId4"/>
                <a:srcRect r="3877"/>
                <a:stretch/>
              </p:blipFill>
              <p:spPr>
                <a:xfrm>
                  <a:off x="4564292" y="492099"/>
                  <a:ext cx="4402156" cy="3175917"/>
                </a:xfrm>
                <a:prstGeom prst="rect">
                  <a:avLst/>
                </a:prstGeom>
              </p:spPr>
            </p:pic>
          </p:grpSp>
          <p:sp>
            <p:nvSpPr>
              <p:cNvPr id="5" name="Rectangle 4"/>
              <p:cNvSpPr/>
              <p:nvPr/>
            </p:nvSpPr>
            <p:spPr>
              <a:xfrm>
                <a:off x="1247171" y="511472"/>
                <a:ext cx="2885726" cy="430887"/>
              </a:xfrm>
              <a:prstGeom prst="rect">
                <a:avLst/>
              </a:prstGeom>
              <a:solidFill>
                <a:schemeClr val="bg1"/>
              </a:solidFill>
            </p:spPr>
            <p:txBody>
              <a:bodyPr wrap="none">
                <a:spAutoFit/>
              </a:bodyPr>
              <a:lstStyle/>
              <a:p>
                <a:r>
                  <a:rPr lang="en-CA" sz="2200" b="0" dirty="0">
                    <a:solidFill>
                      <a:srgbClr val="FF0000"/>
                    </a:solidFill>
                  </a:rPr>
                  <a:t>Kunieda et al. (</a:t>
                </a:r>
                <a:r>
                  <a:rPr lang="en-CA" sz="2200" b="0" dirty="0" smtClean="0">
                    <a:solidFill>
                      <a:srgbClr val="FF0000"/>
                    </a:solidFill>
                  </a:rPr>
                  <a:t>2015) </a:t>
                </a:r>
                <a:endParaRPr lang="en-CA" sz="2200" b="0" dirty="0">
                  <a:solidFill>
                    <a:srgbClr val="FF0000"/>
                  </a:solidFill>
                </a:endParaRPr>
              </a:p>
            </p:txBody>
          </p:sp>
        </p:grpSp>
        <p:sp>
          <p:nvSpPr>
            <p:cNvPr id="15" name="Content Placeholder 2"/>
            <p:cNvSpPr txBox="1">
              <a:spLocks/>
            </p:cNvSpPr>
            <p:nvPr/>
          </p:nvSpPr>
          <p:spPr bwMode="auto">
            <a:xfrm>
              <a:off x="1786101" y="5527375"/>
              <a:ext cx="6096000" cy="777055"/>
            </a:xfrm>
            <a:prstGeom prst="rect">
              <a:avLst/>
            </a:prstGeom>
            <a:noFill/>
            <a:ln w="9525">
              <a:noFill/>
              <a:miter lim="800000"/>
              <a:headEnd/>
              <a:tailEnd/>
            </a:ln>
          </p:spPr>
          <p:txBody>
            <a:bodyPr/>
            <a:lstStyle/>
            <a:p>
              <a:pPr marL="0" lvl="1" eaLnBrk="0" hangingPunct="0">
                <a:spcBef>
                  <a:spcPct val="20000"/>
                </a:spcBef>
                <a:buSzPct val="100000"/>
              </a:pPr>
              <a:r>
                <a:rPr lang="en-US" sz="2200" b="0" dirty="0" smtClean="0"/>
                <a:t>This information is unique, as it is not as readily obtained from the electrical waveforms </a:t>
              </a:r>
              <a:endParaRPr lang="en-US" sz="2200" b="0" dirty="0" smtClean="0">
                <a:latin typeface="Arial" pitchFamily="34" charset="0"/>
                <a:cs typeface="Arial" pitchFamily="34" charset="0"/>
              </a:endParaRPr>
            </a:p>
          </p:txBody>
        </p:sp>
        <p:sp>
          <p:nvSpPr>
            <p:cNvPr id="2" name="Freeform 1"/>
            <p:cNvSpPr/>
            <p:nvPr/>
          </p:nvSpPr>
          <p:spPr bwMode="auto">
            <a:xfrm flipH="1">
              <a:off x="5171171" y="4907379"/>
              <a:ext cx="1189608" cy="656867"/>
            </a:xfrm>
            <a:custGeom>
              <a:avLst/>
              <a:gdLst>
                <a:gd name="connsiteX0" fmla="*/ 1189608 w 1189608"/>
                <a:gd name="connsiteY0" fmla="*/ 683580 h 683580"/>
                <a:gd name="connsiteX1" fmla="*/ 470517 w 1189608"/>
                <a:gd name="connsiteY1" fmla="*/ 479394 h 683580"/>
                <a:gd name="connsiteX2" fmla="*/ 0 w 1189608"/>
                <a:gd name="connsiteY2" fmla="*/ 0 h 683580"/>
              </a:gdLst>
              <a:ahLst/>
              <a:cxnLst>
                <a:cxn ang="0">
                  <a:pos x="connsiteX0" y="connsiteY0"/>
                </a:cxn>
                <a:cxn ang="0">
                  <a:pos x="connsiteX1" y="connsiteY1"/>
                </a:cxn>
                <a:cxn ang="0">
                  <a:pos x="connsiteX2" y="connsiteY2"/>
                </a:cxn>
              </a:cxnLst>
              <a:rect l="l" t="t" r="r" b="b"/>
              <a:pathLst>
                <a:path w="1189608" h="683580">
                  <a:moveTo>
                    <a:pt x="1189608" y="683580"/>
                  </a:moveTo>
                  <a:cubicBezTo>
                    <a:pt x="929196" y="638452"/>
                    <a:pt x="668785" y="593324"/>
                    <a:pt x="470517" y="479394"/>
                  </a:cubicBezTo>
                  <a:cubicBezTo>
                    <a:pt x="272249" y="365464"/>
                    <a:pt x="136124" y="182732"/>
                    <a:pt x="0" y="0"/>
                  </a:cubicBezTo>
                </a:path>
              </a:pathLst>
            </a:custGeom>
            <a:noFill/>
            <a:ln w="38100" cap="flat" cmpd="sng" algn="ctr">
              <a:solidFill>
                <a:srgbClr val="006600"/>
              </a:solidFill>
              <a:prstDash val="solid"/>
              <a:round/>
              <a:headEnd type="none" w="med" len="lg"/>
              <a:tailEnd type="stealth"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sp>
          <p:nvSpPr>
            <p:cNvPr id="16" name="Freeform 15"/>
            <p:cNvSpPr/>
            <p:nvPr/>
          </p:nvSpPr>
          <p:spPr bwMode="auto">
            <a:xfrm>
              <a:off x="3197440" y="4907379"/>
              <a:ext cx="1189608" cy="656867"/>
            </a:xfrm>
            <a:custGeom>
              <a:avLst/>
              <a:gdLst>
                <a:gd name="connsiteX0" fmla="*/ 1189608 w 1189608"/>
                <a:gd name="connsiteY0" fmla="*/ 683580 h 683580"/>
                <a:gd name="connsiteX1" fmla="*/ 470517 w 1189608"/>
                <a:gd name="connsiteY1" fmla="*/ 479394 h 683580"/>
                <a:gd name="connsiteX2" fmla="*/ 0 w 1189608"/>
                <a:gd name="connsiteY2" fmla="*/ 0 h 683580"/>
              </a:gdLst>
              <a:ahLst/>
              <a:cxnLst>
                <a:cxn ang="0">
                  <a:pos x="connsiteX0" y="connsiteY0"/>
                </a:cxn>
                <a:cxn ang="0">
                  <a:pos x="connsiteX1" y="connsiteY1"/>
                </a:cxn>
                <a:cxn ang="0">
                  <a:pos x="connsiteX2" y="connsiteY2"/>
                </a:cxn>
              </a:cxnLst>
              <a:rect l="l" t="t" r="r" b="b"/>
              <a:pathLst>
                <a:path w="1189608" h="683580">
                  <a:moveTo>
                    <a:pt x="1189608" y="683580"/>
                  </a:moveTo>
                  <a:cubicBezTo>
                    <a:pt x="929196" y="638452"/>
                    <a:pt x="668785" y="593324"/>
                    <a:pt x="470517" y="479394"/>
                  </a:cubicBezTo>
                  <a:cubicBezTo>
                    <a:pt x="272249" y="365464"/>
                    <a:pt x="136124" y="182732"/>
                    <a:pt x="0" y="0"/>
                  </a:cubicBezTo>
                </a:path>
              </a:pathLst>
            </a:custGeom>
            <a:noFill/>
            <a:ln w="38100" cap="flat" cmpd="sng" algn="ctr">
              <a:solidFill>
                <a:srgbClr val="006600"/>
              </a:solidFill>
              <a:prstDash val="solid"/>
              <a:round/>
              <a:headEnd type="none" w="med" len="lg"/>
              <a:tailEnd type="stealth" w="med" len="lg"/>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grpSp>
    </p:spTree>
    <p:extLst>
      <p:ext uri="{BB962C8B-B14F-4D97-AF65-F5344CB8AC3E}">
        <p14:creationId xmlns:p14="http://schemas.microsoft.com/office/powerpoint/2010/main" val="1855321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20</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5" name="Content Placeholder 2"/>
          <p:cNvSpPr txBox="1">
            <a:spLocks/>
          </p:cNvSpPr>
          <p:nvPr/>
        </p:nvSpPr>
        <p:spPr bwMode="auto">
          <a:xfrm>
            <a:off x="381000" y="884619"/>
            <a:ext cx="2743200" cy="457200"/>
          </a:xfrm>
          <a:prstGeom prst="rect">
            <a:avLst/>
          </a:prstGeom>
          <a:noFill/>
          <a:ln w="9525">
            <a:noFill/>
            <a:miter lim="800000"/>
            <a:headEnd/>
            <a:tailEnd/>
          </a:ln>
        </p:spPr>
        <p:txBody>
          <a:bodyPr/>
          <a:lstStyle/>
          <a:p>
            <a:pPr marL="342900" indent="-342900" eaLnBrk="0" hangingPunct="0">
              <a:spcBef>
                <a:spcPct val="20000"/>
              </a:spcBef>
              <a:buSzPct val="100000"/>
            </a:pPr>
            <a:r>
              <a:rPr lang="en-US" sz="3200" dirty="0" smtClean="0"/>
              <a:t>Conclusions</a:t>
            </a:r>
            <a:endParaRPr lang="en-US" sz="3200" dirty="0"/>
          </a:p>
        </p:txBody>
      </p:sp>
      <p:sp>
        <p:nvSpPr>
          <p:cNvPr id="16" name="Content Placeholder 2"/>
          <p:cNvSpPr txBox="1">
            <a:spLocks/>
          </p:cNvSpPr>
          <p:nvPr/>
        </p:nvSpPr>
        <p:spPr bwMode="auto">
          <a:xfrm>
            <a:off x="381000" y="1625921"/>
            <a:ext cx="8142288" cy="3894901"/>
          </a:xfrm>
          <a:prstGeom prst="rect">
            <a:avLst/>
          </a:prstGeom>
          <a:noFill/>
          <a:ln w="9525">
            <a:noFill/>
            <a:miter lim="800000"/>
            <a:headEnd/>
            <a:tailEnd/>
          </a:ln>
        </p:spPr>
        <p:txBody>
          <a:bodyPr/>
          <a:lstStyle/>
          <a:p>
            <a:pPr marL="800100" lvl="1" indent="-342900" eaLnBrk="0" hangingPunct="0">
              <a:spcBef>
                <a:spcPct val="20000"/>
              </a:spcBef>
              <a:buSzPct val="100000"/>
              <a:buFontTx/>
              <a:buBlip>
                <a:blip r:embed="rId3"/>
              </a:buBlip>
            </a:pPr>
            <a:r>
              <a:rPr lang="en-US" sz="2200" b="0" dirty="0" smtClean="0"/>
              <a:t>Acoustic emission in EDM is sensitive to gap contamination from both metallic debris and gas bubbles</a:t>
            </a:r>
          </a:p>
          <a:p>
            <a:pPr marL="800100" lvl="1" indent="-342900" eaLnBrk="0" hangingPunct="0">
              <a:spcBef>
                <a:spcPct val="20000"/>
              </a:spcBef>
              <a:buSzPct val="100000"/>
              <a:buFontTx/>
              <a:buBlip>
                <a:blip r:embed="rId3"/>
              </a:buBlip>
            </a:pPr>
            <a:r>
              <a:rPr lang="en-US" sz="2200" b="0" dirty="0" smtClean="0"/>
              <a:t>Time-averaged acoustic emission scales with the material removal rate when flushing is varied, and is hence applicable for on-line determination of optimal flushing</a:t>
            </a:r>
          </a:p>
          <a:p>
            <a:pPr marL="800100" lvl="1" indent="-342900" eaLnBrk="0" hangingPunct="0">
              <a:spcBef>
                <a:spcPct val="20000"/>
              </a:spcBef>
              <a:buSzPct val="100000"/>
              <a:buFontTx/>
              <a:buBlip>
                <a:blip r:embed="rId3"/>
              </a:buBlip>
            </a:pPr>
            <a:r>
              <a:rPr lang="en-US" sz="2200" b="0" dirty="0" smtClean="0"/>
              <a:t>Acoustic emission constitutes a burst when the discharge is initiated through the liquid medium, as opposed to through a gas bubble or at the gas-liquid interface  </a:t>
            </a:r>
          </a:p>
          <a:p>
            <a:pPr marL="800100" lvl="1" indent="-342900" eaLnBrk="0" hangingPunct="0">
              <a:spcBef>
                <a:spcPct val="20000"/>
              </a:spcBef>
              <a:buSzPct val="100000"/>
              <a:buFontTx/>
              <a:buBlip>
                <a:blip r:embed="rId3"/>
              </a:buBlip>
            </a:pPr>
            <a:r>
              <a:rPr lang="en-US" sz="2200" b="0" dirty="0" smtClean="0"/>
              <a:t>Acoustic emission have great potential for complementing </a:t>
            </a:r>
            <a:r>
              <a:rPr lang="en-US" sz="2200" b="0" dirty="0"/>
              <a:t>electrical waveforms </a:t>
            </a:r>
            <a:r>
              <a:rPr lang="en-US" sz="2200" b="0" dirty="0" smtClean="0"/>
              <a:t>for process monitoring and control</a:t>
            </a:r>
          </a:p>
        </p:txBody>
      </p:sp>
      <p:sp>
        <p:nvSpPr>
          <p:cNvPr id="9"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10"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spTree>
    <p:extLst>
      <p:ext uri="{BB962C8B-B14F-4D97-AF65-F5344CB8AC3E}">
        <p14:creationId xmlns:p14="http://schemas.microsoft.com/office/powerpoint/2010/main" val="1004260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up)">
                                      <p:cBhvr>
                                        <p:cTn id="7"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4D4D4D"/>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up)">
                                      <p:cBhvr>
                                        <p:cTn id="12"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4D4D4D"/>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up)">
                                      <p:cBhvr>
                                        <p:cTn id="17"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4D4D4D"/>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ipe(up)">
                                      <p:cBhvr>
                                        <p:cTn id="22" dur="5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rgbClr val="4D4D4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Box 16"/>
          <p:cNvSpPr txBox="1">
            <a:spLocks noChangeArrowheads="1"/>
          </p:cNvSpPr>
          <p:nvPr/>
        </p:nvSpPr>
        <p:spPr bwMode="auto">
          <a:xfrm>
            <a:off x="4800600" y="2918032"/>
            <a:ext cx="3929488" cy="954107"/>
          </a:xfrm>
          <a:prstGeom prst="rect">
            <a:avLst/>
          </a:prstGeom>
          <a:noFill/>
          <a:ln w="9525">
            <a:noFill/>
            <a:miter lim="800000"/>
            <a:headEnd/>
            <a:tailEnd/>
          </a:ln>
        </p:spPr>
        <p:txBody>
          <a:bodyPr wrap="square">
            <a:spAutoFit/>
          </a:bodyPr>
          <a:lstStyle/>
          <a:p>
            <a:r>
              <a:rPr lang="en-US" sz="2800" b="0" dirty="0"/>
              <a:t>Thank you </a:t>
            </a:r>
          </a:p>
          <a:p>
            <a:r>
              <a:rPr lang="en-US" sz="2800" b="0" dirty="0"/>
              <a:t>for </a:t>
            </a:r>
            <a:r>
              <a:rPr lang="en-US" sz="2800" b="0" dirty="0" smtClean="0"/>
              <a:t>your kind </a:t>
            </a:r>
            <a:r>
              <a:rPr lang="en-US" sz="2800" b="0" dirty="0"/>
              <a:t>attention!</a:t>
            </a:r>
          </a:p>
        </p:txBody>
      </p:sp>
      <p:grpSp>
        <p:nvGrpSpPr>
          <p:cNvPr id="2" name="Group 1"/>
          <p:cNvGrpSpPr/>
          <p:nvPr/>
        </p:nvGrpSpPr>
        <p:grpSpPr>
          <a:xfrm>
            <a:off x="506053" y="1441501"/>
            <a:ext cx="4031452" cy="3834125"/>
            <a:chOff x="506053" y="1281702"/>
            <a:chExt cx="4031452" cy="3834125"/>
          </a:xfrm>
        </p:grpSpPr>
        <p:cxnSp>
          <p:nvCxnSpPr>
            <p:cNvPr id="29701" name="Straight Connector 25"/>
            <p:cNvCxnSpPr>
              <a:cxnSpLocks noChangeShapeType="1"/>
            </p:cNvCxnSpPr>
            <p:nvPr/>
          </p:nvCxnSpPr>
          <p:spPr bwMode="auto">
            <a:xfrm>
              <a:off x="4536810" y="1385756"/>
              <a:ext cx="0" cy="3730071"/>
            </a:xfrm>
            <a:prstGeom prst="line">
              <a:avLst/>
            </a:prstGeom>
            <a:noFill/>
            <a:ln w="38100" algn="ctr">
              <a:solidFill>
                <a:srgbClr val="FF0000"/>
              </a:solidFill>
              <a:round/>
              <a:headEnd/>
              <a:tailEnd/>
            </a:ln>
          </p:spPr>
        </p:cxnSp>
        <p:grpSp>
          <p:nvGrpSpPr>
            <p:cNvPr id="23" name="Group 22"/>
            <p:cNvGrpSpPr/>
            <p:nvPr/>
          </p:nvGrpSpPr>
          <p:grpSpPr>
            <a:xfrm>
              <a:off x="506053" y="2586054"/>
              <a:ext cx="3971298" cy="1465809"/>
              <a:chOff x="-14289" y="3018936"/>
              <a:chExt cx="3971298" cy="1465809"/>
            </a:xfrm>
          </p:grpSpPr>
          <p:pic>
            <p:nvPicPr>
              <p:cNvPr id="225282" name="Picture 2"/>
              <p:cNvPicPr>
                <a:picLocks noChangeAspect="1" noChangeArrowheads="1"/>
              </p:cNvPicPr>
              <p:nvPr/>
            </p:nvPicPr>
            <p:blipFill>
              <a:blip r:embed="rId3" cstate="print"/>
              <a:srcRect/>
              <a:stretch>
                <a:fillRect/>
              </a:stretch>
            </p:blipFill>
            <p:spPr bwMode="auto">
              <a:xfrm>
                <a:off x="1600200" y="3018936"/>
                <a:ext cx="2286000" cy="925830"/>
              </a:xfrm>
              <a:prstGeom prst="rect">
                <a:avLst/>
              </a:prstGeom>
              <a:noFill/>
              <a:ln w="9525">
                <a:noFill/>
                <a:miter lim="800000"/>
                <a:headEnd/>
                <a:tailEnd/>
              </a:ln>
            </p:spPr>
          </p:pic>
          <p:sp>
            <p:nvSpPr>
              <p:cNvPr id="19" name="TextBox 8"/>
              <p:cNvSpPr txBox="1">
                <a:spLocks noChangeArrowheads="1"/>
              </p:cNvSpPr>
              <p:nvPr/>
            </p:nvSpPr>
            <p:spPr bwMode="auto">
              <a:xfrm>
                <a:off x="-14289" y="3899970"/>
                <a:ext cx="3971298" cy="584775"/>
              </a:xfrm>
              <a:prstGeom prst="rect">
                <a:avLst/>
              </a:prstGeom>
              <a:noFill/>
              <a:ln w="9525">
                <a:noFill/>
                <a:miter lim="800000"/>
                <a:headEnd/>
                <a:tailEnd/>
              </a:ln>
            </p:spPr>
            <p:txBody>
              <a:bodyPr wrap="square">
                <a:spAutoFit/>
              </a:bodyPr>
              <a:lstStyle/>
              <a:p>
                <a:pPr algn="r"/>
                <a:r>
                  <a:rPr lang="en-US" sz="1600" dirty="0" smtClean="0">
                    <a:solidFill>
                      <a:schemeClr val="tx2"/>
                    </a:solidFill>
                    <a:latin typeface="Calibri" pitchFamily="34" charset="0"/>
                    <a:cs typeface="Arial" charset="0"/>
                  </a:rPr>
                  <a:t>Natural Sciences &amp; Engineering Research Council of Canada</a:t>
                </a:r>
                <a:endParaRPr lang="en-CA" sz="1600" dirty="0">
                  <a:solidFill>
                    <a:schemeClr val="tx2"/>
                  </a:solidFill>
                  <a:latin typeface="Calibri" pitchFamily="34" charset="0"/>
                  <a:cs typeface="Arial" charset="0"/>
                </a:endParaRPr>
              </a:p>
            </p:txBody>
          </p:sp>
        </p:grpSp>
        <p:sp>
          <p:nvSpPr>
            <p:cNvPr id="4" name="TextBox 3"/>
            <p:cNvSpPr txBox="1"/>
            <p:nvPr/>
          </p:nvSpPr>
          <p:spPr>
            <a:xfrm>
              <a:off x="1198129" y="1281702"/>
              <a:ext cx="3339376" cy="1107996"/>
            </a:xfrm>
            <a:prstGeom prst="rect">
              <a:avLst/>
            </a:prstGeom>
            <a:noFill/>
          </p:spPr>
          <p:txBody>
            <a:bodyPr wrap="none" rtlCol="0">
              <a:spAutoFit/>
            </a:bodyPr>
            <a:lstStyle/>
            <a:p>
              <a:pPr algn="r"/>
              <a:r>
                <a:rPr lang="en-CA" sz="2200" b="0" dirty="0" smtClean="0"/>
                <a:t>Canadian Network for</a:t>
              </a:r>
            </a:p>
            <a:p>
              <a:pPr algn="r"/>
              <a:r>
                <a:rPr lang="en-CA" sz="2200" b="0" dirty="0" smtClean="0"/>
                <a:t>Research &amp; Innovation in</a:t>
              </a:r>
            </a:p>
            <a:p>
              <a:pPr algn="r"/>
              <a:r>
                <a:rPr lang="en-CA" sz="2200" b="0" dirty="0" smtClean="0"/>
                <a:t>Machining Technology</a:t>
              </a:r>
              <a:endParaRPr lang="en-CA" sz="2200" b="0" dirty="0"/>
            </a:p>
          </p:txBody>
        </p:sp>
        <p:pic>
          <p:nvPicPr>
            <p:cNvPr id="1028" name="Picture 4" descr="http://upload.wikimedia.org/wikipedia/en/2/20/Pw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736" y="4475644"/>
              <a:ext cx="3432698" cy="64018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2</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grpSp>
        <p:nvGrpSpPr>
          <p:cNvPr id="4" name="Group 3"/>
          <p:cNvGrpSpPr/>
          <p:nvPr/>
        </p:nvGrpSpPr>
        <p:grpSpPr>
          <a:xfrm>
            <a:off x="1219200" y="2304018"/>
            <a:ext cx="6598499" cy="3123685"/>
            <a:chOff x="1281346" y="2304018"/>
            <a:chExt cx="6598499" cy="3123685"/>
          </a:xfrm>
        </p:grpSpPr>
        <p:sp>
          <p:nvSpPr>
            <p:cNvPr id="9" name="TextBox 8"/>
            <p:cNvSpPr txBox="1"/>
            <p:nvPr/>
          </p:nvSpPr>
          <p:spPr>
            <a:xfrm>
              <a:off x="1281346" y="2522416"/>
              <a:ext cx="2100255" cy="430887"/>
            </a:xfrm>
            <a:prstGeom prst="rect">
              <a:avLst/>
            </a:prstGeom>
            <a:noFill/>
          </p:spPr>
          <p:txBody>
            <a:bodyPr wrap="none" rtlCol="0">
              <a:spAutoFit/>
            </a:bodyPr>
            <a:lstStyle/>
            <a:p>
              <a:r>
                <a:rPr lang="en-CA" sz="2200" b="0" dirty="0" smtClean="0">
                  <a:solidFill>
                    <a:srgbClr val="FF0000"/>
                  </a:solidFill>
                </a:rPr>
                <a:t>Jeswani (1981)</a:t>
              </a:r>
              <a:endParaRPr lang="en-CA" sz="2200" b="0" dirty="0">
                <a:solidFill>
                  <a:srgbClr val="FF0000"/>
                </a:solidFill>
              </a:endParaRPr>
            </a:p>
          </p:txBody>
        </p:sp>
        <p:grpSp>
          <p:nvGrpSpPr>
            <p:cNvPr id="2" name="Group 1"/>
            <p:cNvGrpSpPr/>
            <p:nvPr/>
          </p:nvGrpSpPr>
          <p:grpSpPr>
            <a:xfrm>
              <a:off x="1761722" y="2304018"/>
              <a:ext cx="6118123" cy="3123685"/>
              <a:chOff x="2039393" y="2304018"/>
              <a:chExt cx="6118123" cy="3123685"/>
            </a:xfrm>
          </p:grpSpPr>
          <p:grpSp>
            <p:nvGrpSpPr>
              <p:cNvPr id="8" name="Group 7"/>
              <p:cNvGrpSpPr/>
              <p:nvPr/>
            </p:nvGrpSpPr>
            <p:grpSpPr>
              <a:xfrm>
                <a:off x="2039393" y="2304018"/>
                <a:ext cx="6108522" cy="3123685"/>
                <a:chOff x="2202165" y="1202326"/>
                <a:chExt cx="6108522" cy="3123685"/>
              </a:xfrm>
            </p:grpSpPr>
            <p:pic>
              <p:nvPicPr>
                <p:cNvPr id="1028" name="Picture 4" descr="http://www.conrad.com/medias/global/ce/1000_1999/1600/1650/1651/165185_BB_00_FB.EPS_1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48293">
                  <a:off x="6290679" y="1202326"/>
                  <a:ext cx="2020008" cy="2020008"/>
                </a:xfrm>
                <a:prstGeom prst="rect">
                  <a:avLst/>
                </a:prstGeom>
                <a:noFill/>
                <a:extLst>
                  <a:ext uri="{909E8E84-426E-40DD-AFC4-6F175D3DCCD1}">
                    <a14:hiddenFill xmlns:a14="http://schemas.microsoft.com/office/drawing/2010/main">
                      <a:solidFill>
                        <a:srgbClr val="FFFFFF"/>
                      </a:solidFill>
                    </a14:hiddenFill>
                  </a:ext>
                </a:extLst>
              </p:spPr>
            </p:pic>
            <p:sp>
              <p:nvSpPr>
                <p:cNvPr id="3" name="Can 2"/>
                <p:cNvSpPr/>
                <p:nvPr/>
              </p:nvSpPr>
              <p:spPr bwMode="auto">
                <a:xfrm>
                  <a:off x="4754703" y="2040526"/>
                  <a:ext cx="902734" cy="1592697"/>
                </a:xfrm>
                <a:prstGeom prst="can">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pic>
              <p:nvPicPr>
                <p:cNvPr id="1032" name="Picture 8" descr="http://www.custobots.com/sites/default/files/imagecache/product_full/products/Solarbotics-redLED.gif"/>
                <p:cNvPicPr>
                  <a:picLocks noChangeAspect="1" noChangeArrowheads="1"/>
                </p:cNvPicPr>
                <p:nvPr/>
              </p:nvPicPr>
              <p:blipFill rotWithShape="1">
                <a:blip r:embed="rId4">
                  <a:extLst>
                    <a:ext uri="{28A0092B-C50C-407E-A947-70E740481C1C}">
                      <a14:useLocalDpi xmlns:a14="http://schemas.microsoft.com/office/drawing/2010/main" val="0"/>
                    </a:ext>
                  </a:extLst>
                </a:blip>
                <a:srcRect r="39412" b="39729"/>
                <a:stretch/>
              </p:blipFill>
              <p:spPr bwMode="auto">
                <a:xfrm rot="7024306">
                  <a:off x="2122726" y="2570171"/>
                  <a:ext cx="1835279" cy="167640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flipV="1">
                  <a:off x="4097516" y="2743200"/>
                  <a:ext cx="762000" cy="197556"/>
                </a:xfrm>
                <a:prstGeom prst="straightConnector1">
                  <a:avLst/>
                </a:prstGeom>
                <a:solidFill>
                  <a:srgbClr val="003399"/>
                </a:solidFill>
                <a:ln w="41275" cap="flat" cmpd="sng" algn="ctr">
                  <a:solidFill>
                    <a:srgbClr val="FF0000"/>
                  </a:solidFill>
                  <a:prstDash val="solid"/>
                  <a:round/>
                  <a:headEnd type="none" w="med" len="lg"/>
                  <a:tailEnd type="triangle" w="med" len="lg"/>
                </a:ln>
                <a:effectLst/>
              </p:spPr>
            </p:cxnSp>
            <p:cxnSp>
              <p:nvCxnSpPr>
                <p:cNvPr id="17" name="Straight Arrow Connector 16"/>
                <p:cNvCxnSpPr/>
                <p:nvPr/>
              </p:nvCxnSpPr>
              <p:spPr bwMode="auto">
                <a:xfrm flipV="1">
                  <a:off x="4136794" y="2876746"/>
                  <a:ext cx="762000" cy="197556"/>
                </a:xfrm>
                <a:prstGeom prst="straightConnector1">
                  <a:avLst/>
                </a:prstGeom>
                <a:solidFill>
                  <a:srgbClr val="003399"/>
                </a:solidFill>
                <a:ln w="41275" cap="flat" cmpd="sng" algn="ctr">
                  <a:solidFill>
                    <a:srgbClr val="FF0000"/>
                  </a:solidFill>
                  <a:prstDash val="solid"/>
                  <a:round/>
                  <a:headEnd type="none" w="med" len="lg"/>
                  <a:tailEnd type="triangle" w="med" len="lg"/>
                </a:ln>
                <a:effectLst/>
              </p:spPr>
            </p:cxnSp>
            <p:cxnSp>
              <p:nvCxnSpPr>
                <p:cNvPr id="19" name="Straight Arrow Connector 18"/>
                <p:cNvCxnSpPr/>
                <p:nvPr/>
              </p:nvCxnSpPr>
              <p:spPr bwMode="auto">
                <a:xfrm flipV="1">
                  <a:off x="4178953" y="3013173"/>
                  <a:ext cx="762000" cy="197556"/>
                </a:xfrm>
                <a:prstGeom prst="straightConnector1">
                  <a:avLst/>
                </a:prstGeom>
                <a:solidFill>
                  <a:srgbClr val="003399"/>
                </a:solidFill>
                <a:ln w="41275" cap="flat" cmpd="sng" algn="ctr">
                  <a:solidFill>
                    <a:srgbClr val="FF0000"/>
                  </a:solidFill>
                  <a:prstDash val="solid"/>
                  <a:round/>
                  <a:headEnd type="none" w="med" len="lg"/>
                  <a:tailEnd type="triangle" w="med" len="lg"/>
                </a:ln>
                <a:effectLst/>
              </p:spPr>
            </p:cxnSp>
            <p:cxnSp>
              <p:nvCxnSpPr>
                <p:cNvPr id="21" name="Straight Arrow Connector 20"/>
                <p:cNvCxnSpPr/>
                <p:nvPr/>
              </p:nvCxnSpPr>
              <p:spPr bwMode="auto">
                <a:xfrm flipV="1">
                  <a:off x="5637838" y="2412098"/>
                  <a:ext cx="762000" cy="197556"/>
                </a:xfrm>
                <a:prstGeom prst="straightConnector1">
                  <a:avLst/>
                </a:prstGeom>
                <a:solidFill>
                  <a:srgbClr val="003399"/>
                </a:solidFill>
                <a:ln w="41275" cap="flat" cmpd="sng" algn="ctr">
                  <a:solidFill>
                    <a:srgbClr val="FF0000"/>
                  </a:solidFill>
                  <a:prstDash val="solid"/>
                  <a:round/>
                  <a:headEnd type="none" w="med" len="lg"/>
                  <a:tailEnd type="triangle" w="med" len="lg"/>
                </a:ln>
                <a:effectLst/>
              </p:spPr>
            </p:cxnSp>
            <p:cxnSp>
              <p:nvCxnSpPr>
                <p:cNvPr id="22" name="Straight Arrow Connector 21"/>
                <p:cNvCxnSpPr/>
                <p:nvPr/>
              </p:nvCxnSpPr>
              <p:spPr bwMode="auto">
                <a:xfrm flipV="1">
                  <a:off x="5677116" y="2545644"/>
                  <a:ext cx="762000" cy="197556"/>
                </a:xfrm>
                <a:prstGeom prst="straightConnector1">
                  <a:avLst/>
                </a:prstGeom>
                <a:solidFill>
                  <a:srgbClr val="003399"/>
                </a:solidFill>
                <a:ln w="41275" cap="flat" cmpd="sng" algn="ctr">
                  <a:solidFill>
                    <a:srgbClr val="FF0000"/>
                  </a:solidFill>
                  <a:prstDash val="solid"/>
                  <a:round/>
                  <a:headEnd type="none" w="med" len="lg"/>
                  <a:tailEnd type="triangle" w="med" len="lg"/>
                </a:ln>
                <a:effectLst/>
              </p:spPr>
            </p:cxnSp>
          </p:grpSp>
          <p:sp>
            <p:nvSpPr>
              <p:cNvPr id="10" name="TextBox 9"/>
              <p:cNvSpPr txBox="1"/>
              <p:nvPr/>
            </p:nvSpPr>
            <p:spPr>
              <a:xfrm>
                <a:off x="2241947" y="4868415"/>
                <a:ext cx="1628972" cy="430887"/>
              </a:xfrm>
              <a:prstGeom prst="rect">
                <a:avLst/>
              </a:prstGeom>
              <a:noFill/>
            </p:spPr>
            <p:txBody>
              <a:bodyPr wrap="none" rtlCol="0">
                <a:spAutoFit/>
              </a:bodyPr>
              <a:lstStyle/>
              <a:p>
                <a:r>
                  <a:rPr lang="en-CA" sz="2200" b="0" dirty="0"/>
                  <a:t>light source</a:t>
                </a:r>
              </a:p>
            </p:txBody>
          </p:sp>
          <p:sp>
            <p:nvSpPr>
              <p:cNvPr id="25" name="TextBox 24"/>
              <p:cNvSpPr txBox="1"/>
              <p:nvPr/>
            </p:nvSpPr>
            <p:spPr>
              <a:xfrm>
                <a:off x="6575032" y="3775884"/>
                <a:ext cx="1582484" cy="430887"/>
              </a:xfrm>
              <a:prstGeom prst="rect">
                <a:avLst/>
              </a:prstGeom>
              <a:noFill/>
            </p:spPr>
            <p:txBody>
              <a:bodyPr wrap="none" rtlCol="0">
                <a:spAutoFit/>
              </a:bodyPr>
              <a:lstStyle/>
              <a:p>
                <a:r>
                  <a:rPr lang="en-CA" sz="2200" b="0" dirty="0" smtClean="0"/>
                  <a:t>photodiode</a:t>
                </a:r>
                <a:endParaRPr lang="en-CA" sz="2200" b="0" dirty="0"/>
              </a:p>
            </p:txBody>
          </p:sp>
          <p:sp>
            <p:nvSpPr>
              <p:cNvPr id="26" name="TextBox 25"/>
              <p:cNvSpPr txBox="1"/>
              <p:nvPr/>
            </p:nvSpPr>
            <p:spPr>
              <a:xfrm>
                <a:off x="5187508" y="4737155"/>
                <a:ext cx="1895071" cy="430887"/>
              </a:xfrm>
              <a:prstGeom prst="rect">
                <a:avLst/>
              </a:prstGeom>
              <a:noFill/>
            </p:spPr>
            <p:txBody>
              <a:bodyPr wrap="none" rtlCol="0">
                <a:spAutoFit/>
              </a:bodyPr>
              <a:lstStyle/>
              <a:p>
                <a:r>
                  <a:rPr lang="en-CA" sz="2200" b="0" dirty="0"/>
                  <a:t>dielectric fluid</a:t>
                </a:r>
              </a:p>
            </p:txBody>
          </p:sp>
          <p:cxnSp>
            <p:nvCxnSpPr>
              <p:cNvPr id="12" name="Straight Connector 11"/>
              <p:cNvCxnSpPr/>
              <p:nvPr/>
            </p:nvCxnSpPr>
            <p:spPr bwMode="auto">
              <a:xfrm>
                <a:off x="5298223" y="4456472"/>
                <a:ext cx="324525" cy="336797"/>
              </a:xfrm>
              <a:prstGeom prst="line">
                <a:avLst/>
              </a:prstGeom>
              <a:solidFill>
                <a:srgbClr val="003399"/>
              </a:solidFill>
              <a:ln w="12700" cap="flat" cmpd="sng" algn="ctr">
                <a:solidFill>
                  <a:srgbClr val="000000"/>
                </a:solidFill>
                <a:prstDash val="solid"/>
                <a:round/>
                <a:headEnd type="none" w="med" len="med"/>
                <a:tailEnd type="none" w="med" len="med"/>
              </a:ln>
              <a:effectLst/>
            </p:spPr>
          </p:cxnSp>
        </p:grpSp>
      </p:grpSp>
      <p:sp>
        <p:nvSpPr>
          <p:cNvPr id="24" name="Content Placeholder 2"/>
          <p:cNvSpPr txBox="1">
            <a:spLocks/>
          </p:cNvSpPr>
          <p:nvPr/>
        </p:nvSpPr>
        <p:spPr bwMode="auto">
          <a:xfrm>
            <a:off x="878566" y="1213374"/>
            <a:ext cx="7655834" cy="821901"/>
          </a:xfrm>
          <a:prstGeom prst="rect">
            <a:avLst/>
          </a:prstGeom>
          <a:noFill/>
          <a:ln w="9525">
            <a:noFill/>
            <a:miter lim="800000"/>
            <a:headEnd/>
            <a:tailEnd/>
          </a:ln>
        </p:spPr>
        <p:txBody>
          <a:bodyPr/>
          <a:lstStyle/>
          <a:p>
            <a:pPr eaLnBrk="0" hangingPunct="0">
              <a:spcBef>
                <a:spcPct val="20000"/>
              </a:spcBef>
              <a:buSzPct val="100000"/>
            </a:pPr>
            <a:r>
              <a:rPr lang="en-US" altLang="en-US" sz="2200" b="0" dirty="0" smtClean="0"/>
              <a:t>Measurement of gap contamination based on absorption of a light beam in the dielectric fluid</a:t>
            </a: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p:txBody>
      </p:sp>
    </p:spTree>
    <p:extLst>
      <p:ext uri="{BB962C8B-B14F-4D97-AF65-F5344CB8AC3E}">
        <p14:creationId xmlns:p14="http://schemas.microsoft.com/office/powerpoint/2010/main" val="37469654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3</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grpSp>
        <p:nvGrpSpPr>
          <p:cNvPr id="6" name="Group 5"/>
          <p:cNvGrpSpPr/>
          <p:nvPr/>
        </p:nvGrpSpPr>
        <p:grpSpPr>
          <a:xfrm>
            <a:off x="991637" y="1773216"/>
            <a:ext cx="6980748" cy="3146395"/>
            <a:chOff x="991637" y="1773216"/>
            <a:chExt cx="6980748" cy="3146395"/>
          </a:xfrm>
        </p:grpSpPr>
        <p:sp>
          <p:nvSpPr>
            <p:cNvPr id="27" name="TextBox 26"/>
            <p:cNvSpPr txBox="1"/>
            <p:nvPr/>
          </p:nvSpPr>
          <p:spPr>
            <a:xfrm>
              <a:off x="991637" y="1773216"/>
              <a:ext cx="2258952" cy="430887"/>
            </a:xfrm>
            <a:prstGeom prst="rect">
              <a:avLst/>
            </a:prstGeom>
            <a:noFill/>
          </p:spPr>
          <p:txBody>
            <a:bodyPr wrap="none" rtlCol="0">
              <a:spAutoFit/>
            </a:bodyPr>
            <a:lstStyle/>
            <a:p>
              <a:r>
                <a:rPr lang="en-CA" sz="2200" b="0" dirty="0" smtClean="0">
                  <a:solidFill>
                    <a:srgbClr val="FF0000"/>
                  </a:solidFill>
                </a:rPr>
                <a:t>Frei et al. (1987)</a:t>
              </a:r>
              <a:endParaRPr lang="en-CA" sz="2200" b="0" dirty="0">
                <a:solidFill>
                  <a:srgbClr val="FF0000"/>
                </a:solidFill>
              </a:endParaRPr>
            </a:p>
          </p:txBody>
        </p:sp>
        <p:grpSp>
          <p:nvGrpSpPr>
            <p:cNvPr id="10" name="Group 9"/>
            <p:cNvGrpSpPr/>
            <p:nvPr/>
          </p:nvGrpSpPr>
          <p:grpSpPr>
            <a:xfrm>
              <a:off x="1461334" y="2454990"/>
              <a:ext cx="6511051" cy="2464621"/>
              <a:chOff x="2187680" y="2755462"/>
              <a:chExt cx="6511051" cy="2464621"/>
            </a:xfrm>
          </p:grpSpPr>
          <p:grpSp>
            <p:nvGrpSpPr>
              <p:cNvPr id="5" name="Group 4"/>
              <p:cNvGrpSpPr/>
              <p:nvPr/>
            </p:nvGrpSpPr>
            <p:grpSpPr>
              <a:xfrm>
                <a:off x="2187680" y="2755462"/>
                <a:ext cx="4428845" cy="2464621"/>
                <a:chOff x="457200" y="2824347"/>
                <a:chExt cx="4428845" cy="2464621"/>
              </a:xfrm>
            </p:grpSpPr>
            <p:grpSp>
              <p:nvGrpSpPr>
                <p:cNvPr id="34" name="Group 33"/>
                <p:cNvGrpSpPr/>
                <p:nvPr/>
              </p:nvGrpSpPr>
              <p:grpSpPr>
                <a:xfrm>
                  <a:off x="3434414" y="3008105"/>
                  <a:ext cx="1451631" cy="2068904"/>
                  <a:chOff x="6168368" y="3200401"/>
                  <a:chExt cx="1451631" cy="2106612"/>
                </a:xfrm>
              </p:grpSpPr>
              <p:sp>
                <p:nvSpPr>
                  <p:cNvPr id="44" name="Can 43"/>
                  <p:cNvSpPr/>
                  <p:nvPr/>
                </p:nvSpPr>
                <p:spPr bwMode="auto">
                  <a:xfrm>
                    <a:off x="6168368" y="3200401"/>
                    <a:ext cx="1451631" cy="2106612"/>
                  </a:xfrm>
                  <a:prstGeom prst="can">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
                <p:nvSpPr>
                  <p:cNvPr id="45" name="Lightning Bolt 44"/>
                  <p:cNvSpPr/>
                  <p:nvPr/>
                </p:nvSpPr>
                <p:spPr bwMode="auto">
                  <a:xfrm rot="1735505">
                    <a:off x="6789717" y="3901874"/>
                    <a:ext cx="387834" cy="778797"/>
                  </a:xfrm>
                  <a:prstGeom prst="lightningBolt">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grpSp>
            <p:grpSp>
              <p:nvGrpSpPr>
                <p:cNvPr id="35" name="Group 34"/>
                <p:cNvGrpSpPr/>
                <p:nvPr/>
              </p:nvGrpSpPr>
              <p:grpSpPr>
                <a:xfrm>
                  <a:off x="817386" y="3008105"/>
                  <a:ext cx="2083819" cy="2073997"/>
                  <a:chOff x="4170577" y="3921551"/>
                  <a:chExt cx="1392023" cy="1385462"/>
                </a:xfrm>
              </p:grpSpPr>
              <p:cxnSp>
                <p:nvCxnSpPr>
                  <p:cNvPr id="38" name="Straight Connector 37"/>
                  <p:cNvCxnSpPr/>
                  <p:nvPr/>
                </p:nvCxnSpPr>
                <p:spPr bwMode="auto">
                  <a:xfrm>
                    <a:off x="4173758" y="3921551"/>
                    <a:ext cx="0" cy="1385462"/>
                  </a:xfrm>
                  <a:prstGeom prst="line">
                    <a:avLst/>
                  </a:prstGeom>
                  <a:solidFill>
                    <a:srgbClr val="003399"/>
                  </a:solidFill>
                  <a:ln w="22225" cap="flat" cmpd="sng" algn="ctr">
                    <a:solidFill>
                      <a:srgbClr val="000099"/>
                    </a:solidFill>
                    <a:prstDash val="solid"/>
                    <a:round/>
                    <a:headEnd type="stealth" w="med" len="lg"/>
                    <a:tailEnd type="none" w="med" len="lg"/>
                  </a:ln>
                  <a:effectLst/>
                </p:spPr>
              </p:cxnSp>
              <p:cxnSp>
                <p:nvCxnSpPr>
                  <p:cNvPr id="39" name="Straight Connector 38"/>
                  <p:cNvCxnSpPr/>
                  <p:nvPr/>
                </p:nvCxnSpPr>
                <p:spPr bwMode="auto">
                  <a:xfrm>
                    <a:off x="4170577" y="5307013"/>
                    <a:ext cx="1392023" cy="0"/>
                  </a:xfrm>
                  <a:prstGeom prst="line">
                    <a:avLst/>
                  </a:prstGeom>
                  <a:solidFill>
                    <a:srgbClr val="003399"/>
                  </a:solidFill>
                  <a:ln w="22225" cap="flat" cmpd="sng" algn="ctr">
                    <a:solidFill>
                      <a:srgbClr val="000099"/>
                    </a:solidFill>
                    <a:prstDash val="solid"/>
                    <a:round/>
                    <a:headEnd type="none" w="med" len="med"/>
                    <a:tailEnd type="stealth" w="med" len="lg"/>
                  </a:ln>
                  <a:effectLst/>
                </p:spPr>
              </p:cxnSp>
              <p:sp>
                <p:nvSpPr>
                  <p:cNvPr id="40" name="Freeform 39"/>
                  <p:cNvSpPr/>
                  <p:nvPr/>
                </p:nvSpPr>
                <p:spPr bwMode="auto">
                  <a:xfrm>
                    <a:off x="4496761" y="4236334"/>
                    <a:ext cx="723418" cy="1070658"/>
                  </a:xfrm>
                  <a:custGeom>
                    <a:avLst/>
                    <a:gdLst>
                      <a:gd name="connsiteX0" fmla="*/ 0 w 723418"/>
                      <a:gd name="connsiteY0" fmla="*/ 1070658 h 1070658"/>
                      <a:gd name="connsiteX1" fmla="*/ 0 w 723418"/>
                      <a:gd name="connsiteY1" fmla="*/ 0 h 1070658"/>
                      <a:gd name="connsiteX2" fmla="*/ 162046 w 723418"/>
                      <a:gd name="connsiteY2" fmla="*/ 0 h 1070658"/>
                      <a:gd name="connsiteX3" fmla="*/ 162046 w 723418"/>
                      <a:gd name="connsiteY3" fmla="*/ 544010 h 1070658"/>
                      <a:gd name="connsiteX4" fmla="*/ 723418 w 723418"/>
                      <a:gd name="connsiteY4" fmla="*/ 544010 h 1070658"/>
                      <a:gd name="connsiteX5" fmla="*/ 723418 w 723418"/>
                      <a:gd name="connsiteY5" fmla="*/ 1064871 h 107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418" h="1070658">
                        <a:moveTo>
                          <a:pt x="0" y="1070658"/>
                        </a:moveTo>
                        <a:lnTo>
                          <a:pt x="0" y="0"/>
                        </a:lnTo>
                        <a:lnTo>
                          <a:pt x="162046" y="0"/>
                        </a:lnTo>
                        <a:lnTo>
                          <a:pt x="162046" y="544010"/>
                        </a:lnTo>
                        <a:lnTo>
                          <a:pt x="723418" y="544010"/>
                        </a:lnTo>
                        <a:lnTo>
                          <a:pt x="723418" y="1064871"/>
                        </a:ln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cxnSp>
                <p:nvCxnSpPr>
                  <p:cNvPr id="41" name="Straight Connector 40"/>
                  <p:cNvCxnSpPr/>
                  <p:nvPr/>
                </p:nvCxnSpPr>
                <p:spPr bwMode="auto">
                  <a:xfrm>
                    <a:off x="4247552" y="4420417"/>
                    <a:ext cx="246316" cy="0"/>
                  </a:xfrm>
                  <a:prstGeom prst="line">
                    <a:avLst/>
                  </a:prstGeom>
                  <a:solidFill>
                    <a:srgbClr val="003399"/>
                  </a:solidFill>
                  <a:ln w="28575" cap="flat" cmpd="sng" algn="ctr">
                    <a:solidFill>
                      <a:srgbClr val="000099"/>
                    </a:solidFill>
                    <a:prstDash val="solid"/>
                    <a:round/>
                    <a:headEnd type="none" w="med" len="med"/>
                    <a:tailEnd type="stealth" w="med" len="lg"/>
                  </a:ln>
                  <a:effectLst/>
                </p:spPr>
              </p:cxnSp>
              <p:cxnSp>
                <p:nvCxnSpPr>
                  <p:cNvPr id="42" name="Straight Connector 41"/>
                  <p:cNvCxnSpPr/>
                  <p:nvPr/>
                </p:nvCxnSpPr>
                <p:spPr bwMode="auto">
                  <a:xfrm flipH="1">
                    <a:off x="4654595" y="4416560"/>
                    <a:ext cx="246316" cy="0"/>
                  </a:xfrm>
                  <a:prstGeom prst="line">
                    <a:avLst/>
                  </a:prstGeom>
                  <a:solidFill>
                    <a:srgbClr val="003399"/>
                  </a:solidFill>
                  <a:ln w="28575" cap="flat" cmpd="sng" algn="ctr">
                    <a:solidFill>
                      <a:srgbClr val="000099"/>
                    </a:solidFill>
                    <a:prstDash val="solid"/>
                    <a:round/>
                    <a:headEnd type="none" w="med" len="med"/>
                    <a:tailEnd type="stealth" w="med" len="lg"/>
                  </a:ln>
                  <a:effectLst/>
                </p:spPr>
              </p:cxnSp>
              <p:sp>
                <p:nvSpPr>
                  <p:cNvPr id="43" name="TextBox 42"/>
                  <p:cNvSpPr txBox="1"/>
                  <p:nvPr/>
                </p:nvSpPr>
                <p:spPr>
                  <a:xfrm>
                    <a:off x="4903860" y="4197184"/>
                    <a:ext cx="301117" cy="390639"/>
                  </a:xfrm>
                  <a:prstGeom prst="rect">
                    <a:avLst/>
                  </a:prstGeom>
                  <a:noFill/>
                </p:spPr>
                <p:txBody>
                  <a:bodyPr wrap="none" rtlCol="0">
                    <a:spAutoFit/>
                  </a:bodyPr>
                  <a:lstStyle/>
                  <a:p>
                    <a:r>
                      <a:rPr lang="en-CA" sz="3200" b="0" i="1" dirty="0" smtClean="0"/>
                      <a:t>t</a:t>
                    </a:r>
                    <a:r>
                      <a:rPr lang="en-CA" sz="3200" b="0" baseline="-25000" dirty="0" smtClean="0"/>
                      <a:t>d</a:t>
                    </a:r>
                    <a:endParaRPr lang="en-CA" sz="3200" b="0" baseline="-25000" dirty="0"/>
                  </a:p>
                </p:txBody>
              </p:sp>
            </p:grpSp>
            <p:sp>
              <p:nvSpPr>
                <p:cNvPr id="36" name="Oval 35"/>
                <p:cNvSpPr/>
                <p:nvPr/>
              </p:nvSpPr>
              <p:spPr bwMode="auto">
                <a:xfrm>
                  <a:off x="3612310" y="3919760"/>
                  <a:ext cx="419099" cy="419099"/>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
              <p:nvSpPr>
                <p:cNvPr id="37" name="Freeform 36"/>
                <p:cNvSpPr/>
                <p:nvPr/>
              </p:nvSpPr>
              <p:spPr bwMode="auto">
                <a:xfrm>
                  <a:off x="2347147" y="3729255"/>
                  <a:ext cx="1273446" cy="681087"/>
                </a:xfrm>
                <a:custGeom>
                  <a:avLst/>
                  <a:gdLst>
                    <a:gd name="connsiteX0" fmla="*/ 1272618 w 1272618"/>
                    <a:gd name="connsiteY0" fmla="*/ 443059 h 650449"/>
                    <a:gd name="connsiteX1" fmla="*/ 820132 w 1272618"/>
                    <a:gd name="connsiteY1" fmla="*/ 650449 h 650449"/>
                    <a:gd name="connsiteX2" fmla="*/ 263950 w 1272618"/>
                    <a:gd name="connsiteY2" fmla="*/ 0 h 650449"/>
                    <a:gd name="connsiteX3" fmla="*/ 0 w 1272618"/>
                    <a:gd name="connsiteY3" fmla="*/ 9426 h 650449"/>
                  </a:gdLst>
                  <a:ahLst/>
                  <a:cxnLst>
                    <a:cxn ang="0">
                      <a:pos x="connsiteX0" y="connsiteY0"/>
                    </a:cxn>
                    <a:cxn ang="0">
                      <a:pos x="connsiteX1" y="connsiteY1"/>
                    </a:cxn>
                    <a:cxn ang="0">
                      <a:pos x="connsiteX2" y="connsiteY2"/>
                    </a:cxn>
                    <a:cxn ang="0">
                      <a:pos x="connsiteX3" y="connsiteY3"/>
                    </a:cxn>
                  </a:cxnLst>
                  <a:rect l="l" t="t" r="r" b="b"/>
                  <a:pathLst>
                    <a:path w="1272618" h="650449">
                      <a:moveTo>
                        <a:pt x="1272618" y="443059"/>
                      </a:moveTo>
                      <a:lnTo>
                        <a:pt x="820132" y="650449"/>
                      </a:lnTo>
                      <a:lnTo>
                        <a:pt x="263950" y="0"/>
                      </a:lnTo>
                      <a:lnTo>
                        <a:pt x="0" y="9426"/>
                      </a:lnTo>
                    </a:path>
                  </a:pathLst>
                </a:custGeom>
                <a:noFill/>
                <a:ln w="15875" cap="flat" cmpd="sng" algn="ctr">
                  <a:solidFill>
                    <a:srgbClr val="CE02CE"/>
                  </a:solidFill>
                  <a:prstDash val="solid"/>
                  <a:round/>
                  <a:headEnd type="none" w="med" len="lg"/>
                  <a:tailEnd type="stealth" w="lg" len="lg"/>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
              <p:nvSpPr>
                <p:cNvPr id="30" name="TextBox 29"/>
                <p:cNvSpPr txBox="1"/>
                <p:nvPr/>
              </p:nvSpPr>
              <p:spPr>
                <a:xfrm>
                  <a:off x="457200" y="2824347"/>
                  <a:ext cx="389850" cy="461665"/>
                </a:xfrm>
                <a:prstGeom prst="rect">
                  <a:avLst/>
                </a:prstGeom>
                <a:noFill/>
              </p:spPr>
              <p:txBody>
                <a:bodyPr wrap="none" rtlCol="0">
                  <a:spAutoFit/>
                </a:bodyPr>
                <a:lstStyle/>
                <a:p>
                  <a:r>
                    <a:rPr lang="en-CA" sz="2400" b="0" dirty="0" smtClean="0"/>
                    <a:t>V</a:t>
                  </a:r>
                  <a:endParaRPr lang="en-CA" sz="2400" b="0" baseline="-25000" dirty="0"/>
                </a:p>
              </p:txBody>
            </p:sp>
            <p:sp>
              <p:nvSpPr>
                <p:cNvPr id="31" name="TextBox 30"/>
                <p:cNvSpPr txBox="1"/>
                <p:nvPr/>
              </p:nvSpPr>
              <p:spPr>
                <a:xfrm>
                  <a:off x="2841844" y="4765748"/>
                  <a:ext cx="284052" cy="523220"/>
                </a:xfrm>
                <a:prstGeom prst="rect">
                  <a:avLst/>
                </a:prstGeom>
                <a:noFill/>
              </p:spPr>
              <p:txBody>
                <a:bodyPr wrap="none" rtlCol="0">
                  <a:spAutoFit/>
                </a:bodyPr>
                <a:lstStyle/>
                <a:p>
                  <a:r>
                    <a:rPr lang="en-CA" sz="2800" b="0" dirty="0" smtClean="0"/>
                    <a:t>t</a:t>
                  </a:r>
                  <a:endParaRPr lang="en-CA" sz="2800" b="0" baseline="-25000" dirty="0"/>
                </a:p>
              </p:txBody>
            </p:sp>
            <p:sp>
              <p:nvSpPr>
                <p:cNvPr id="32" name="Cube 31"/>
                <p:cNvSpPr/>
                <p:nvPr/>
              </p:nvSpPr>
              <p:spPr bwMode="auto">
                <a:xfrm>
                  <a:off x="3620593" y="3572492"/>
                  <a:ext cx="1058629" cy="228205"/>
                </a:xfrm>
                <a:prstGeom prst="cub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
              <p:nvSpPr>
                <p:cNvPr id="33" name="Cube 32"/>
                <p:cNvSpPr/>
                <p:nvPr/>
              </p:nvSpPr>
              <p:spPr bwMode="auto">
                <a:xfrm>
                  <a:off x="3644746" y="4488415"/>
                  <a:ext cx="1058629" cy="228205"/>
                </a:xfrm>
                <a:prstGeom prst="cube">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grpSp>
          <p:sp>
            <p:nvSpPr>
              <p:cNvPr id="54" name="TextBox 53"/>
              <p:cNvSpPr txBox="1"/>
              <p:nvPr/>
            </p:nvSpPr>
            <p:spPr>
              <a:xfrm>
                <a:off x="6803660" y="4275358"/>
                <a:ext cx="1895071" cy="430887"/>
              </a:xfrm>
              <a:prstGeom prst="rect">
                <a:avLst/>
              </a:prstGeom>
              <a:noFill/>
            </p:spPr>
            <p:txBody>
              <a:bodyPr wrap="none" rtlCol="0">
                <a:spAutoFit/>
              </a:bodyPr>
              <a:lstStyle/>
              <a:p>
                <a:r>
                  <a:rPr lang="en-CA" sz="2200" b="0" dirty="0"/>
                  <a:t>dielectric fluid</a:t>
                </a:r>
              </a:p>
            </p:txBody>
          </p:sp>
          <p:sp>
            <p:nvSpPr>
              <p:cNvPr id="55" name="TextBox 54"/>
              <p:cNvSpPr txBox="1"/>
              <p:nvPr/>
            </p:nvSpPr>
            <p:spPr>
              <a:xfrm>
                <a:off x="6821754" y="3190951"/>
                <a:ext cx="1141659" cy="430887"/>
              </a:xfrm>
              <a:prstGeom prst="rect">
                <a:avLst/>
              </a:prstGeom>
              <a:noFill/>
            </p:spPr>
            <p:txBody>
              <a:bodyPr wrap="none" rtlCol="0">
                <a:spAutoFit/>
              </a:bodyPr>
              <a:lstStyle/>
              <a:p>
                <a:r>
                  <a:rPr lang="en-CA" sz="2200" b="0" dirty="0" smtClean="0"/>
                  <a:t>test cell</a:t>
                </a:r>
                <a:endParaRPr lang="en-CA" sz="2200" b="0" dirty="0"/>
              </a:p>
            </p:txBody>
          </p:sp>
          <p:cxnSp>
            <p:nvCxnSpPr>
              <p:cNvPr id="56" name="Straight Connector 55"/>
              <p:cNvCxnSpPr/>
              <p:nvPr/>
            </p:nvCxnSpPr>
            <p:spPr bwMode="auto">
              <a:xfrm>
                <a:off x="6521832" y="4198086"/>
                <a:ext cx="324525" cy="336797"/>
              </a:xfrm>
              <a:prstGeom prst="line">
                <a:avLst/>
              </a:prstGeom>
              <a:solidFill>
                <a:srgbClr val="003399"/>
              </a:solidFill>
              <a:ln w="12700" cap="flat" cmpd="sng" algn="ctr">
                <a:solidFill>
                  <a:srgbClr val="000000"/>
                </a:solidFill>
                <a:prstDash val="solid"/>
                <a:round/>
                <a:headEnd type="none" w="med" len="med"/>
                <a:tailEnd type="none" w="med" len="med"/>
              </a:ln>
              <a:effectLst/>
            </p:spPr>
          </p:cxnSp>
          <p:cxnSp>
            <p:nvCxnSpPr>
              <p:cNvPr id="57" name="Straight Connector 56"/>
              <p:cNvCxnSpPr/>
              <p:nvPr/>
            </p:nvCxnSpPr>
            <p:spPr bwMode="auto">
              <a:xfrm>
                <a:off x="6617605" y="3431485"/>
                <a:ext cx="224155" cy="0"/>
              </a:xfrm>
              <a:prstGeom prst="line">
                <a:avLst/>
              </a:prstGeom>
              <a:solidFill>
                <a:srgbClr val="003399"/>
              </a:solidFill>
              <a:ln w="12700" cap="flat" cmpd="sng" algn="ctr">
                <a:solidFill>
                  <a:srgbClr val="000000"/>
                </a:solidFill>
                <a:prstDash val="solid"/>
                <a:round/>
                <a:headEnd type="none" w="med" len="med"/>
                <a:tailEnd type="none" w="med" len="med"/>
              </a:ln>
              <a:effectLst/>
            </p:spPr>
          </p:cxnSp>
        </p:grpSp>
      </p:grpSp>
      <p:sp>
        <p:nvSpPr>
          <p:cNvPr id="58" name="Content Placeholder 2"/>
          <p:cNvSpPr txBox="1">
            <a:spLocks/>
          </p:cNvSpPr>
          <p:nvPr/>
        </p:nvSpPr>
        <p:spPr bwMode="auto">
          <a:xfrm>
            <a:off x="609232" y="5372466"/>
            <a:ext cx="8214887" cy="697972"/>
          </a:xfrm>
          <a:prstGeom prst="rect">
            <a:avLst/>
          </a:prstGeom>
          <a:noFill/>
          <a:ln w="9525">
            <a:noFill/>
            <a:miter lim="800000"/>
            <a:headEnd/>
            <a:tailEnd/>
          </a:ln>
        </p:spPr>
        <p:txBody>
          <a:bodyPr/>
          <a:lstStyle/>
          <a:p>
            <a:pPr eaLnBrk="0" hangingPunct="0">
              <a:spcBef>
                <a:spcPct val="20000"/>
              </a:spcBef>
              <a:buSzPct val="100000"/>
            </a:pPr>
            <a:r>
              <a:rPr lang="en-US" altLang="en-US" sz="2200" b="0" dirty="0" smtClean="0"/>
              <a:t>Jeswani &amp; Frei et al. did not consider the role of gas bubbles</a:t>
            </a:r>
          </a:p>
          <a:p>
            <a:pPr marL="342900" indent="-342900" eaLnBrk="0" hangingPunct="0">
              <a:spcBef>
                <a:spcPct val="20000"/>
              </a:spcBef>
              <a:buSzPct val="100000"/>
              <a:buBlip>
                <a:blip r:embed="rId3"/>
              </a:buBlip>
            </a:pP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p:txBody>
      </p:sp>
      <p:sp>
        <p:nvSpPr>
          <p:cNvPr id="59" name="Content Placeholder 2"/>
          <p:cNvSpPr txBox="1">
            <a:spLocks/>
          </p:cNvSpPr>
          <p:nvPr/>
        </p:nvSpPr>
        <p:spPr bwMode="auto">
          <a:xfrm>
            <a:off x="609600" y="590049"/>
            <a:ext cx="8214519" cy="901085"/>
          </a:xfrm>
          <a:prstGeom prst="rect">
            <a:avLst/>
          </a:prstGeom>
          <a:noFill/>
          <a:ln w="9525">
            <a:noFill/>
            <a:miter lim="800000"/>
            <a:headEnd/>
            <a:tailEnd/>
          </a:ln>
        </p:spPr>
        <p:txBody>
          <a:bodyPr/>
          <a:lstStyle/>
          <a:p>
            <a:pPr eaLnBrk="0" hangingPunct="0">
              <a:spcBef>
                <a:spcPct val="20000"/>
              </a:spcBef>
              <a:buSzPct val="100000"/>
            </a:pPr>
            <a:r>
              <a:rPr lang="en-US" altLang="en-US" sz="2200" b="0" dirty="0" smtClean="0"/>
              <a:t>Assessment of dielectric state in terms of average ignition time delay for a given field intensity</a:t>
            </a:r>
          </a:p>
          <a:p>
            <a:pPr marL="342900" indent="-342900" eaLnBrk="0" hangingPunct="0">
              <a:spcBef>
                <a:spcPct val="20000"/>
              </a:spcBef>
              <a:buSzPct val="100000"/>
              <a:buBlip>
                <a:blip r:embed="rId3"/>
              </a:buBlip>
            </a:pP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p:txBody>
      </p:sp>
    </p:spTree>
    <p:extLst>
      <p:ext uri="{BB962C8B-B14F-4D97-AF65-F5344CB8AC3E}">
        <p14:creationId xmlns:p14="http://schemas.microsoft.com/office/powerpoint/2010/main" val="34635946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4</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grpSp>
        <p:nvGrpSpPr>
          <p:cNvPr id="22" name="Group 21"/>
          <p:cNvGrpSpPr/>
          <p:nvPr/>
        </p:nvGrpSpPr>
        <p:grpSpPr>
          <a:xfrm>
            <a:off x="720227" y="1883293"/>
            <a:ext cx="7696325" cy="3049570"/>
            <a:chOff x="942168" y="1847782"/>
            <a:chExt cx="7696325" cy="3049570"/>
          </a:xfrm>
        </p:grpSpPr>
        <p:sp>
          <p:nvSpPr>
            <p:cNvPr id="56" name="TextBox 55"/>
            <p:cNvSpPr txBox="1"/>
            <p:nvPr/>
          </p:nvSpPr>
          <p:spPr>
            <a:xfrm>
              <a:off x="1163006" y="1847782"/>
              <a:ext cx="2494594" cy="461665"/>
            </a:xfrm>
            <a:prstGeom prst="rect">
              <a:avLst/>
            </a:prstGeom>
            <a:noFill/>
          </p:spPr>
          <p:txBody>
            <a:bodyPr wrap="none" rtlCol="0">
              <a:spAutoFit/>
            </a:bodyPr>
            <a:lstStyle/>
            <a:p>
              <a:r>
                <a:rPr lang="en-CA" sz="2400" b="0" dirty="0" smtClean="0">
                  <a:solidFill>
                    <a:srgbClr val="FF0000"/>
                  </a:solidFill>
                </a:rPr>
                <a:t>Imai et al. (2001)</a:t>
              </a:r>
              <a:endParaRPr lang="en-CA" sz="2400" b="0" dirty="0">
                <a:solidFill>
                  <a:srgbClr val="FF0000"/>
                </a:solidFill>
              </a:endParaRPr>
            </a:p>
          </p:txBody>
        </p:sp>
        <p:grpSp>
          <p:nvGrpSpPr>
            <p:cNvPr id="5" name="Group 4"/>
            <p:cNvGrpSpPr/>
            <p:nvPr/>
          </p:nvGrpSpPr>
          <p:grpSpPr>
            <a:xfrm>
              <a:off x="942168" y="2191909"/>
              <a:ext cx="7696325" cy="2705443"/>
              <a:chOff x="970996" y="2183031"/>
              <a:chExt cx="7696325" cy="2705443"/>
            </a:xfrm>
          </p:grpSpPr>
          <p:sp>
            <p:nvSpPr>
              <p:cNvPr id="21" name="TextBox 20"/>
              <p:cNvSpPr txBox="1"/>
              <p:nvPr/>
            </p:nvSpPr>
            <p:spPr>
              <a:xfrm>
                <a:off x="1095229" y="3328981"/>
                <a:ext cx="1503938" cy="461665"/>
              </a:xfrm>
              <a:prstGeom prst="rect">
                <a:avLst/>
              </a:prstGeom>
              <a:solidFill>
                <a:schemeClr val="bg1"/>
              </a:solidFill>
            </p:spPr>
            <p:txBody>
              <a:bodyPr wrap="none" rtlCol="0">
                <a:spAutoFit/>
              </a:bodyPr>
              <a:lstStyle>
                <a:defPPr>
                  <a:defRPr lang="en-US"/>
                </a:defPPr>
                <a:lvl1pPr>
                  <a:defRPr sz="2400" b="0"/>
                </a:lvl1pPr>
              </a:lstStyle>
              <a:p>
                <a:r>
                  <a:rPr lang="en-CA" dirty="0"/>
                  <a:t>ultrasonic</a:t>
                </a:r>
              </a:p>
            </p:txBody>
          </p:sp>
          <p:grpSp>
            <p:nvGrpSpPr>
              <p:cNvPr id="6" name="Group 5"/>
              <p:cNvGrpSpPr/>
              <p:nvPr/>
            </p:nvGrpSpPr>
            <p:grpSpPr>
              <a:xfrm>
                <a:off x="970996" y="2183031"/>
                <a:ext cx="7696325" cy="2370268"/>
                <a:chOff x="792118" y="2110814"/>
                <a:chExt cx="7696325" cy="2370268"/>
              </a:xfrm>
            </p:grpSpPr>
            <p:grpSp>
              <p:nvGrpSpPr>
                <p:cNvPr id="4" name="Group 3"/>
                <p:cNvGrpSpPr/>
                <p:nvPr/>
              </p:nvGrpSpPr>
              <p:grpSpPr>
                <a:xfrm>
                  <a:off x="792118" y="2110814"/>
                  <a:ext cx="7696325" cy="2370268"/>
                  <a:chOff x="792118" y="2110814"/>
                  <a:chExt cx="7696325" cy="2370268"/>
                </a:xfrm>
              </p:grpSpPr>
              <p:grpSp>
                <p:nvGrpSpPr>
                  <p:cNvPr id="20" name="Group 19"/>
                  <p:cNvGrpSpPr/>
                  <p:nvPr/>
                </p:nvGrpSpPr>
                <p:grpSpPr>
                  <a:xfrm>
                    <a:off x="792118" y="2110814"/>
                    <a:ext cx="7696325" cy="2370268"/>
                    <a:chOff x="452753" y="2149520"/>
                    <a:chExt cx="7696325" cy="2370268"/>
                  </a:xfrm>
                </p:grpSpPr>
                <p:grpSp>
                  <p:nvGrpSpPr>
                    <p:cNvPr id="19" name="Group 18"/>
                    <p:cNvGrpSpPr/>
                    <p:nvPr/>
                  </p:nvGrpSpPr>
                  <p:grpSpPr>
                    <a:xfrm>
                      <a:off x="452753" y="2149520"/>
                      <a:ext cx="7696325" cy="2370268"/>
                      <a:chOff x="465610" y="1859218"/>
                      <a:chExt cx="7696325" cy="2370268"/>
                    </a:xfrm>
                  </p:grpSpPr>
                  <p:pic>
                    <p:nvPicPr>
                      <p:cNvPr id="1028" name="Picture 4" descr="http://s4.postimg.org/og2ym1hil/s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10" y="2317029"/>
                        <a:ext cx="1792108" cy="191245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260705" y="2541411"/>
                        <a:ext cx="4581138" cy="1451631"/>
                        <a:chOff x="2439817" y="2541411"/>
                        <a:chExt cx="4581138" cy="1451631"/>
                      </a:xfrm>
                    </p:grpSpPr>
                    <p:sp>
                      <p:nvSpPr>
                        <p:cNvPr id="7" name="Rounded Rectangle 6"/>
                        <p:cNvSpPr/>
                        <p:nvPr/>
                      </p:nvSpPr>
                      <p:spPr bwMode="auto">
                        <a:xfrm>
                          <a:off x="3659956" y="2558144"/>
                          <a:ext cx="1447800" cy="1418167"/>
                        </a:xfrm>
                        <a:prstGeom prst="roundRect">
                          <a:avLst>
                            <a:gd name="adj" fmla="val 1694"/>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sp>
                      <p:nvSpPr>
                        <p:cNvPr id="52" name="Can 51"/>
                        <p:cNvSpPr/>
                        <p:nvPr/>
                      </p:nvSpPr>
                      <p:spPr bwMode="auto">
                        <a:xfrm rot="5400000">
                          <a:off x="2748453" y="2232775"/>
                          <a:ext cx="1451631" cy="2068904"/>
                        </a:xfrm>
                        <a:prstGeom prst="can">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dirty="0" smtClean="0">
                            <a:ln>
                              <a:noFill/>
                            </a:ln>
                            <a:solidFill>
                              <a:schemeClr val="tx1"/>
                            </a:solidFill>
                            <a:effectLst/>
                            <a:latin typeface="Arial" charset="0"/>
                          </a:endParaRPr>
                        </a:p>
                      </p:txBody>
                    </p:sp>
                    <p:sp>
                      <p:nvSpPr>
                        <p:cNvPr id="53" name="Can 52"/>
                        <p:cNvSpPr/>
                        <p:nvPr/>
                      </p:nvSpPr>
                      <p:spPr bwMode="auto">
                        <a:xfrm rot="5400000">
                          <a:off x="5284927" y="2232775"/>
                          <a:ext cx="1403152" cy="2068904"/>
                        </a:xfrm>
                        <a:prstGeom prst="can">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grpSp>
                  <p:pic>
                    <p:nvPicPr>
                      <p:cNvPr id="49" name="Picture 48"/>
                      <p:cNvPicPr>
                        <a:picLocks noChangeAspect="1"/>
                      </p:cNvPicPr>
                      <p:nvPr/>
                    </p:nvPicPr>
                    <p:blipFill>
                      <a:blip r:embed="rId5"/>
                      <a:stretch>
                        <a:fillRect/>
                      </a:stretch>
                    </p:blipFill>
                    <p:spPr>
                      <a:xfrm>
                        <a:off x="6841843" y="2802268"/>
                        <a:ext cx="1320092" cy="941977"/>
                      </a:xfrm>
                      <a:prstGeom prst="rect">
                        <a:avLst/>
                      </a:prstGeom>
                    </p:spPr>
                  </p:pic>
                  <p:sp>
                    <p:nvSpPr>
                      <p:cNvPr id="15" name="TextBox 14"/>
                      <p:cNvSpPr txBox="1"/>
                      <p:nvPr/>
                    </p:nvSpPr>
                    <p:spPr>
                      <a:xfrm>
                        <a:off x="2819513" y="3005168"/>
                        <a:ext cx="764953" cy="523220"/>
                      </a:xfrm>
                      <a:prstGeom prst="rect">
                        <a:avLst/>
                      </a:prstGeom>
                      <a:noFill/>
                    </p:spPr>
                    <p:txBody>
                      <a:bodyPr wrap="none" rtlCol="0">
                        <a:spAutoFit/>
                      </a:bodyPr>
                      <a:lstStyle/>
                      <a:p>
                        <a:r>
                          <a:rPr lang="en-CA" sz="2800" b="0" dirty="0" smtClean="0"/>
                          <a:t>tool</a:t>
                        </a:r>
                        <a:endParaRPr lang="en-CA" sz="2800" b="0" dirty="0"/>
                      </a:p>
                    </p:txBody>
                  </p:sp>
                  <p:sp>
                    <p:nvSpPr>
                      <p:cNvPr id="54" name="TextBox 53"/>
                      <p:cNvSpPr txBox="1"/>
                      <p:nvPr/>
                    </p:nvSpPr>
                    <p:spPr>
                      <a:xfrm>
                        <a:off x="5204295" y="2992052"/>
                        <a:ext cx="944489" cy="523220"/>
                      </a:xfrm>
                      <a:prstGeom prst="rect">
                        <a:avLst/>
                      </a:prstGeom>
                      <a:noFill/>
                    </p:spPr>
                    <p:txBody>
                      <a:bodyPr wrap="none" rtlCol="0">
                        <a:spAutoFit/>
                      </a:bodyPr>
                      <a:lstStyle/>
                      <a:p>
                        <a:r>
                          <a:rPr lang="en-CA" sz="2800" b="0" dirty="0" smtClean="0"/>
                          <a:t>work</a:t>
                        </a:r>
                        <a:endParaRPr lang="en-CA" sz="2800" b="0" dirty="0"/>
                      </a:p>
                    </p:txBody>
                  </p:sp>
                  <p:sp>
                    <p:nvSpPr>
                      <p:cNvPr id="55" name="TextBox 54"/>
                      <p:cNvSpPr txBox="1"/>
                      <p:nvPr/>
                    </p:nvSpPr>
                    <p:spPr>
                      <a:xfrm>
                        <a:off x="3953209" y="1859218"/>
                        <a:ext cx="1707519" cy="430887"/>
                      </a:xfrm>
                      <a:prstGeom prst="rect">
                        <a:avLst/>
                      </a:prstGeom>
                      <a:noFill/>
                    </p:spPr>
                    <p:txBody>
                      <a:bodyPr wrap="none" rtlCol="0">
                        <a:spAutoFit/>
                      </a:bodyPr>
                      <a:lstStyle/>
                      <a:p>
                        <a:r>
                          <a:rPr lang="en-CA" sz="2200" b="0" dirty="0" smtClean="0"/>
                          <a:t>gas bubbles</a:t>
                        </a:r>
                        <a:endParaRPr lang="en-CA" sz="2200" b="0" dirty="0"/>
                      </a:p>
                    </p:txBody>
                  </p:sp>
                  <p:cxnSp>
                    <p:nvCxnSpPr>
                      <p:cNvPr id="17" name="Straight Connector 16"/>
                      <p:cNvCxnSpPr/>
                      <p:nvPr/>
                    </p:nvCxnSpPr>
                    <p:spPr bwMode="auto">
                      <a:xfrm flipV="1">
                        <a:off x="4547810" y="2267422"/>
                        <a:ext cx="353339" cy="492568"/>
                      </a:xfrm>
                      <a:prstGeom prst="line">
                        <a:avLst/>
                      </a:prstGeom>
                      <a:solidFill>
                        <a:srgbClr val="003399"/>
                      </a:solidFill>
                      <a:ln w="19050" cap="flat" cmpd="sng" algn="ctr">
                        <a:solidFill>
                          <a:srgbClr val="000000"/>
                        </a:solidFill>
                        <a:prstDash val="solid"/>
                        <a:round/>
                        <a:headEnd type="none" w="med" len="med"/>
                        <a:tailEnd type="none" w="med" len="med"/>
                      </a:ln>
                      <a:effectLst/>
                    </p:spPr>
                  </p:cxnSp>
                </p:grpSp>
                <p:sp>
                  <p:nvSpPr>
                    <p:cNvPr id="10" name="Oval 9"/>
                    <p:cNvSpPr/>
                    <p:nvPr/>
                  </p:nvSpPr>
                  <p:spPr bwMode="auto">
                    <a:xfrm>
                      <a:off x="3977454" y="2848445"/>
                      <a:ext cx="329609" cy="1411059"/>
                    </a:xfrm>
                    <a:prstGeom prst="ellipse">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eaLnBrk="0" hangingPunct="0"/>
                      <a:endParaRPr lang="en-CA"/>
                    </a:p>
                  </p:txBody>
                </p:sp>
              </p:grpSp>
              <p:sp>
                <p:nvSpPr>
                  <p:cNvPr id="3" name="Freeform 2"/>
                  <p:cNvSpPr/>
                  <p:nvPr/>
                </p:nvSpPr>
                <p:spPr bwMode="auto">
                  <a:xfrm rot="393206">
                    <a:off x="6986303" y="3478192"/>
                    <a:ext cx="167833" cy="295685"/>
                  </a:xfrm>
                  <a:custGeom>
                    <a:avLst/>
                    <a:gdLst>
                      <a:gd name="connsiteX0" fmla="*/ 167833 w 167833"/>
                      <a:gd name="connsiteY0" fmla="*/ 57874 h 295685"/>
                      <a:gd name="connsiteX1" fmla="*/ 121534 w 167833"/>
                      <a:gd name="connsiteY1" fmla="*/ 295155 h 295685"/>
                      <a:gd name="connsiteX2" fmla="*/ 0 w 167833"/>
                      <a:gd name="connsiteY2" fmla="*/ 0 h 295685"/>
                    </a:gdLst>
                    <a:ahLst/>
                    <a:cxnLst>
                      <a:cxn ang="0">
                        <a:pos x="connsiteX0" y="connsiteY0"/>
                      </a:cxn>
                      <a:cxn ang="0">
                        <a:pos x="connsiteX1" y="connsiteY1"/>
                      </a:cxn>
                      <a:cxn ang="0">
                        <a:pos x="connsiteX2" y="connsiteY2"/>
                      </a:cxn>
                    </a:cxnLst>
                    <a:rect l="l" t="t" r="r" b="b"/>
                    <a:pathLst>
                      <a:path w="167833" h="295685">
                        <a:moveTo>
                          <a:pt x="167833" y="57874"/>
                        </a:moveTo>
                        <a:cubicBezTo>
                          <a:pt x="158669" y="181337"/>
                          <a:pt x="149506" y="304801"/>
                          <a:pt x="121534" y="295155"/>
                        </a:cubicBezTo>
                        <a:cubicBezTo>
                          <a:pt x="93562" y="285509"/>
                          <a:pt x="46781" y="142754"/>
                          <a:pt x="0" y="0"/>
                        </a:cubicBezTo>
                      </a:path>
                    </a:pathLst>
                  </a:cu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grpSp>
            <p:sp>
              <p:nvSpPr>
                <p:cNvPr id="33" name="TextBox 32"/>
                <p:cNvSpPr txBox="1"/>
                <p:nvPr/>
              </p:nvSpPr>
              <p:spPr>
                <a:xfrm>
                  <a:off x="877298" y="3286349"/>
                  <a:ext cx="1393330" cy="430887"/>
                </a:xfrm>
                <a:prstGeom prst="rect">
                  <a:avLst/>
                </a:prstGeom>
                <a:solidFill>
                  <a:schemeClr val="bg1"/>
                </a:solidFill>
              </p:spPr>
              <p:txBody>
                <a:bodyPr wrap="none" rtlCol="0">
                  <a:spAutoFit/>
                </a:bodyPr>
                <a:lstStyle/>
                <a:p>
                  <a:r>
                    <a:rPr lang="en-CA" sz="2200" b="0" dirty="0" smtClean="0"/>
                    <a:t>ultrasonic</a:t>
                  </a:r>
                  <a:endParaRPr lang="en-CA" sz="2200" b="0" dirty="0"/>
                </a:p>
              </p:txBody>
            </p:sp>
          </p:grpSp>
          <p:sp>
            <p:nvSpPr>
              <p:cNvPr id="28" name="TextBox 27"/>
              <p:cNvSpPr txBox="1"/>
              <p:nvPr/>
            </p:nvSpPr>
            <p:spPr>
              <a:xfrm>
                <a:off x="3525960" y="4457587"/>
                <a:ext cx="1895071" cy="430887"/>
              </a:xfrm>
              <a:prstGeom prst="rect">
                <a:avLst/>
              </a:prstGeom>
              <a:noFill/>
            </p:spPr>
            <p:txBody>
              <a:bodyPr wrap="none" rtlCol="0">
                <a:spAutoFit/>
              </a:bodyPr>
              <a:lstStyle/>
              <a:p>
                <a:r>
                  <a:rPr lang="en-CA" sz="2200" b="0" dirty="0" smtClean="0"/>
                  <a:t>dielectric fluid</a:t>
                </a:r>
                <a:endParaRPr lang="en-CA" sz="2200" b="0" dirty="0"/>
              </a:p>
            </p:txBody>
          </p:sp>
          <p:cxnSp>
            <p:nvCxnSpPr>
              <p:cNvPr id="27" name="Straight Connector 26"/>
              <p:cNvCxnSpPr/>
              <p:nvPr/>
            </p:nvCxnSpPr>
            <p:spPr bwMode="auto">
              <a:xfrm flipV="1">
                <a:off x="4796151" y="4037085"/>
                <a:ext cx="353339" cy="492568"/>
              </a:xfrm>
              <a:prstGeom prst="line">
                <a:avLst/>
              </a:prstGeom>
              <a:solidFill>
                <a:srgbClr val="003399"/>
              </a:solidFill>
              <a:ln w="19050" cap="flat" cmpd="sng" algn="ctr">
                <a:solidFill>
                  <a:srgbClr val="000000"/>
                </a:solidFill>
                <a:prstDash val="solid"/>
                <a:round/>
                <a:headEnd type="none" w="med" len="med"/>
                <a:tailEnd type="none" w="med" len="med"/>
              </a:ln>
              <a:effectLst/>
            </p:spPr>
          </p:cxnSp>
        </p:grpSp>
      </p:grpSp>
      <p:sp>
        <p:nvSpPr>
          <p:cNvPr id="29" name="Content Placeholder 2"/>
          <p:cNvSpPr txBox="1">
            <a:spLocks/>
          </p:cNvSpPr>
          <p:nvPr/>
        </p:nvSpPr>
        <p:spPr bwMode="auto">
          <a:xfrm>
            <a:off x="558858" y="652281"/>
            <a:ext cx="8280342" cy="901085"/>
          </a:xfrm>
          <a:prstGeom prst="rect">
            <a:avLst/>
          </a:prstGeom>
          <a:noFill/>
          <a:ln w="9525">
            <a:noFill/>
            <a:miter lim="800000"/>
            <a:headEnd/>
            <a:tailEnd/>
          </a:ln>
        </p:spPr>
        <p:txBody>
          <a:bodyPr/>
          <a:lstStyle/>
          <a:p>
            <a:pPr eaLnBrk="0" hangingPunct="0">
              <a:spcBef>
                <a:spcPct val="20000"/>
              </a:spcBef>
              <a:buSzPct val="100000"/>
            </a:pPr>
            <a:r>
              <a:rPr lang="en-US" altLang="en-US" sz="2200" b="0" dirty="0" smtClean="0"/>
              <a:t>Transmission of ultrasonic waves decreases monotonically with an increase in the volume fraction of gas in the gap</a:t>
            </a:r>
          </a:p>
          <a:p>
            <a:pPr eaLnBrk="0" hangingPunct="0">
              <a:spcBef>
                <a:spcPct val="20000"/>
              </a:spcBef>
              <a:buSzPct val="100000"/>
            </a:pP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p:txBody>
      </p:sp>
      <p:sp>
        <p:nvSpPr>
          <p:cNvPr id="31" name="Content Placeholder 2"/>
          <p:cNvSpPr txBox="1">
            <a:spLocks/>
          </p:cNvSpPr>
          <p:nvPr/>
        </p:nvSpPr>
        <p:spPr bwMode="auto">
          <a:xfrm>
            <a:off x="573128" y="5179484"/>
            <a:ext cx="7713653" cy="640314"/>
          </a:xfrm>
          <a:prstGeom prst="rect">
            <a:avLst/>
          </a:prstGeom>
          <a:noFill/>
          <a:ln w="9525">
            <a:noFill/>
            <a:miter lim="800000"/>
            <a:headEnd/>
            <a:tailEnd/>
          </a:ln>
        </p:spPr>
        <p:txBody>
          <a:bodyPr/>
          <a:lstStyle/>
          <a:p>
            <a:pPr eaLnBrk="0" hangingPunct="0">
              <a:spcBef>
                <a:spcPct val="20000"/>
              </a:spcBef>
              <a:buSzPct val="100000"/>
            </a:pPr>
            <a:r>
              <a:rPr lang="en-US" altLang="en-US" sz="2200" b="0" dirty="0" smtClean="0"/>
              <a:t>The technique is however insensitive to metallic debris</a:t>
            </a:r>
            <a:endParaRPr lang="en-US" sz="2200" b="0" dirty="0" smtClean="0">
              <a:latin typeface="Arial" pitchFamily="34" charset="0"/>
              <a:cs typeface="Arial" pitchFamily="34" charset="0"/>
            </a:endParaRPr>
          </a:p>
        </p:txBody>
      </p:sp>
    </p:spTree>
    <p:extLst>
      <p:ext uri="{BB962C8B-B14F-4D97-AF65-F5344CB8AC3E}">
        <p14:creationId xmlns:p14="http://schemas.microsoft.com/office/powerpoint/2010/main" val="33062213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5</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sp>
        <p:nvSpPr>
          <p:cNvPr id="31" name="Content Placeholder 2"/>
          <p:cNvSpPr txBox="1">
            <a:spLocks/>
          </p:cNvSpPr>
          <p:nvPr/>
        </p:nvSpPr>
        <p:spPr bwMode="auto">
          <a:xfrm>
            <a:off x="3649029" y="1413917"/>
            <a:ext cx="4580571" cy="1825828"/>
          </a:xfrm>
          <a:prstGeom prst="rect">
            <a:avLst/>
          </a:prstGeom>
          <a:noFill/>
          <a:ln w="9525">
            <a:noFill/>
            <a:miter lim="800000"/>
            <a:headEnd/>
            <a:tailEnd/>
          </a:ln>
        </p:spPr>
        <p:txBody>
          <a:bodyPr/>
          <a:lstStyle/>
          <a:p>
            <a:pPr eaLnBrk="0" hangingPunct="0">
              <a:spcBef>
                <a:spcPct val="20000"/>
              </a:spcBef>
              <a:buSzPct val="100000"/>
            </a:pPr>
            <a:r>
              <a:rPr lang="en-US" altLang="en-US" sz="2200" b="0" dirty="0" smtClean="0"/>
              <a:t>There is a need for a technique </a:t>
            </a:r>
            <a:r>
              <a:rPr lang="en-US" altLang="en-US" sz="2200" b="0" dirty="0"/>
              <a:t>for the in-process monitoring of gap </a:t>
            </a:r>
            <a:r>
              <a:rPr lang="en-US" altLang="en-US" sz="2200" b="0" dirty="0" smtClean="0"/>
              <a:t>flushing in EDM, which can </a:t>
            </a:r>
            <a:r>
              <a:rPr lang="en-US" altLang="en-US" sz="2200" b="0" dirty="0"/>
              <a:t>be easily integrated into </a:t>
            </a:r>
            <a:r>
              <a:rPr lang="en-US" altLang="en-US" sz="2200" b="0" dirty="0" smtClean="0"/>
              <a:t>machine tools </a:t>
            </a:r>
            <a:endParaRPr lang="en-US" sz="2200" b="0" dirty="0" smtClean="0">
              <a:latin typeface="Arial" pitchFamily="34" charset="0"/>
              <a:cs typeface="Arial" pitchFamily="34" charset="0"/>
            </a:endParaRPr>
          </a:p>
        </p:txBody>
      </p:sp>
      <p:pic>
        <p:nvPicPr>
          <p:cNvPr id="1026" name="Picture 2" descr="http://www.canadianmetalworking.com/wp-content/uploads/2013/02/RoboCut-a-C600iA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922" y="440814"/>
            <a:ext cx="2729144" cy="20773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georgfischer.com/content/dam/gfac_country_UK/News/CUT%20200%20mS%20side%20clos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746" y="2615847"/>
            <a:ext cx="2451100" cy="23934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odick.com/images/products/AD25LSinkerED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455" y="3381283"/>
            <a:ext cx="2573552" cy="27455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nnovatetec.com/site/wp-content/uploads/2013/08/mitsubishi_fa20s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780" y="3801496"/>
            <a:ext cx="2346064" cy="220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1259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6</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grpSp>
        <p:nvGrpSpPr>
          <p:cNvPr id="4" name="Group 3"/>
          <p:cNvGrpSpPr/>
          <p:nvPr/>
        </p:nvGrpSpPr>
        <p:grpSpPr>
          <a:xfrm>
            <a:off x="538899" y="1444555"/>
            <a:ext cx="8311927" cy="4523545"/>
            <a:chOff x="538903" y="1222613"/>
            <a:chExt cx="8311927" cy="4523545"/>
          </a:xfrm>
        </p:grpSpPr>
        <p:grpSp>
          <p:nvGrpSpPr>
            <p:cNvPr id="7" name="Group 6"/>
            <p:cNvGrpSpPr/>
            <p:nvPr/>
          </p:nvGrpSpPr>
          <p:grpSpPr>
            <a:xfrm>
              <a:off x="5023743" y="1222613"/>
              <a:ext cx="3827087" cy="2770028"/>
              <a:chOff x="5107768" y="1050524"/>
              <a:chExt cx="3827087" cy="2770028"/>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0136" y="2791223"/>
                <a:ext cx="2194719" cy="1029329"/>
              </a:xfrm>
              <a:prstGeom prst="rect">
                <a:avLst/>
              </a:prstGeom>
            </p:spPr>
          </p:pic>
          <p:grpSp>
            <p:nvGrpSpPr>
              <p:cNvPr id="6" name="Group 5"/>
              <p:cNvGrpSpPr/>
              <p:nvPr/>
            </p:nvGrpSpPr>
            <p:grpSpPr>
              <a:xfrm>
                <a:off x="5107768" y="1050524"/>
                <a:ext cx="2192059" cy="2401651"/>
                <a:chOff x="5107768" y="1050524"/>
                <a:chExt cx="2192059" cy="2401651"/>
              </a:xfrm>
            </p:grpSpPr>
            <p:pic>
              <p:nvPicPr>
                <p:cNvPr id="2052" name="Picture 4" descr="http://cdn1.bigcommerce.com/n-dvzvde/mk6et/products/711/images/2720/R30I-UC__33706.1400849738.1280.1280.JPG?c=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13359" flipH="1">
                  <a:off x="5107768" y="1260116"/>
                  <a:ext cx="2192059" cy="21920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249933" y="1050524"/>
                  <a:ext cx="1604927" cy="461665"/>
                </a:xfrm>
                <a:prstGeom prst="rect">
                  <a:avLst/>
                </a:prstGeom>
                <a:noFill/>
              </p:spPr>
              <p:txBody>
                <a:bodyPr wrap="none" rtlCol="0">
                  <a:spAutoFit/>
                </a:bodyPr>
                <a:lstStyle/>
                <a:p>
                  <a:r>
                    <a:rPr lang="en-CA" sz="2400" b="0" dirty="0" smtClean="0"/>
                    <a:t>AE sensor</a:t>
                  </a:r>
                  <a:endParaRPr lang="en-CA" sz="2400" b="0" dirty="0"/>
                </a:p>
              </p:txBody>
            </p:sp>
          </p:grpSp>
        </p:grpSp>
        <p:sp>
          <p:nvSpPr>
            <p:cNvPr id="11" name="Content Placeholder 2"/>
            <p:cNvSpPr txBox="1">
              <a:spLocks/>
            </p:cNvSpPr>
            <p:nvPr/>
          </p:nvSpPr>
          <p:spPr bwMode="auto">
            <a:xfrm>
              <a:off x="538903" y="4577936"/>
              <a:ext cx="8066194" cy="1168222"/>
            </a:xfrm>
            <a:prstGeom prst="rect">
              <a:avLst/>
            </a:prstGeom>
            <a:noFill/>
            <a:ln w="9525">
              <a:noFill/>
              <a:miter lim="800000"/>
              <a:headEnd/>
              <a:tailEnd/>
            </a:ln>
          </p:spPr>
          <p:txBody>
            <a:bodyPr/>
            <a:lstStyle/>
            <a:p>
              <a:pPr eaLnBrk="0" hangingPunct="0">
                <a:spcBef>
                  <a:spcPct val="20000"/>
                </a:spcBef>
                <a:buSzPct val="100000"/>
              </a:pPr>
              <a:r>
                <a:rPr lang="en-US" altLang="en-US" sz="2200" b="0" dirty="0" smtClean="0"/>
                <a:t>The present work demonstrates the application of acoustic emission for the real-time quantification, monitoring and optimization of gap flushing</a:t>
              </a:r>
            </a:p>
            <a:p>
              <a:pPr marL="342900" indent="-342900" eaLnBrk="0" hangingPunct="0">
                <a:spcBef>
                  <a:spcPct val="20000"/>
                </a:spcBef>
                <a:buSzPct val="100000"/>
                <a:buBlip>
                  <a:blip r:embed="rId5"/>
                </a:buBlip>
              </a:pPr>
              <a:endParaRPr lang="en-US" altLang="en-US" sz="2200" b="0" dirty="0"/>
            </a:p>
            <a:p>
              <a:pPr marL="342900" indent="-342900" eaLnBrk="0" hangingPunct="0">
                <a:spcBef>
                  <a:spcPct val="20000"/>
                </a:spcBef>
                <a:buSzPct val="100000"/>
                <a:buFontTx/>
                <a:buBlip>
                  <a:blip r:embed="rId5"/>
                </a:buBlip>
              </a:pPr>
              <a:endParaRPr lang="en-US" sz="2200" b="0" dirty="0" smtClean="0">
                <a:latin typeface="Arial" pitchFamily="34" charset="0"/>
                <a:cs typeface="Arial" pitchFamily="34" charset="0"/>
              </a:endParaRPr>
            </a:p>
            <a:p>
              <a:pPr marL="342900" indent="-342900" eaLnBrk="0" hangingPunct="0">
                <a:spcBef>
                  <a:spcPct val="20000"/>
                </a:spcBef>
                <a:buSzPct val="100000"/>
                <a:buFontTx/>
                <a:buBlip>
                  <a:blip r:embed="rId5"/>
                </a:buBlip>
              </a:pPr>
              <a:endParaRPr lang="en-US" sz="2200" b="0" dirty="0" smtClean="0">
                <a:latin typeface="Arial" pitchFamily="34" charset="0"/>
                <a:cs typeface="Arial" pitchFamily="34" charset="0"/>
              </a:endParaRPr>
            </a:p>
            <a:p>
              <a:pPr lvl="1" eaLnBrk="0" hangingPunct="0">
                <a:spcBef>
                  <a:spcPct val="20000"/>
                </a:spcBef>
                <a:buSzPct val="100000"/>
              </a:pP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a:p>
              <a:pPr marL="342900" indent="-342900" eaLnBrk="0" hangingPunct="0">
                <a:spcBef>
                  <a:spcPct val="20000"/>
                </a:spcBef>
                <a:buSzPct val="100000"/>
                <a:buFontTx/>
                <a:buBlip>
                  <a:blip r:embed="rId5"/>
                </a:buBlip>
              </a:pP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p:txBody>
        </p:sp>
      </p:grpSp>
      <p:grpSp>
        <p:nvGrpSpPr>
          <p:cNvPr id="2" name="Group 1"/>
          <p:cNvGrpSpPr/>
          <p:nvPr/>
        </p:nvGrpSpPr>
        <p:grpSpPr>
          <a:xfrm>
            <a:off x="351144" y="708515"/>
            <a:ext cx="4277564" cy="3845687"/>
            <a:chOff x="370002" y="317901"/>
            <a:chExt cx="4593521" cy="4129745"/>
          </a:xfrm>
        </p:grpSpPr>
        <p:pic>
          <p:nvPicPr>
            <p:cNvPr id="10" name="Picture 2" descr="http://www.gemmfg.com/images/precision-wire-edm-services-big.jpg"/>
            <p:cNvPicPr>
              <a:picLocks noChangeAspect="1" noChangeArrowheads="1"/>
            </p:cNvPicPr>
            <p:nvPr/>
          </p:nvPicPr>
          <p:blipFill rotWithShape="1">
            <a:blip r:embed="rId6">
              <a:extLst>
                <a:ext uri="{28A0092B-C50C-407E-A947-70E740481C1C}">
                  <a14:useLocalDpi xmlns:a14="http://schemas.microsoft.com/office/drawing/2010/main" val="0"/>
                </a:ext>
              </a:extLst>
            </a:blip>
            <a:srcRect t="3465" b="36875"/>
            <a:stretch/>
          </p:blipFill>
          <p:spPr bwMode="auto">
            <a:xfrm>
              <a:off x="370002" y="317901"/>
              <a:ext cx="4593521" cy="4114800"/>
            </a:xfrm>
            <a:prstGeom prst="rect">
              <a:avLst/>
            </a:prstGeom>
            <a:noFill/>
            <a:ln w="15875">
              <a:solidFill>
                <a:schemeClr val="accent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79404" y="4201425"/>
              <a:ext cx="923651" cy="246221"/>
            </a:xfrm>
            <a:prstGeom prst="rect">
              <a:avLst/>
            </a:prstGeom>
            <a:noFill/>
          </p:spPr>
          <p:txBody>
            <a:bodyPr wrap="none" rtlCol="0">
              <a:spAutoFit/>
            </a:bodyPr>
            <a:lstStyle/>
            <a:p>
              <a:r>
                <a:rPr lang="en-CA" sz="1000" b="0" dirty="0">
                  <a:solidFill>
                    <a:schemeClr val="bg1"/>
                  </a:solidFill>
                </a:rPr>
                <a:t>g</a:t>
              </a:r>
              <a:r>
                <a:rPr lang="en-CA" sz="1000" b="0" dirty="0" smtClean="0">
                  <a:solidFill>
                    <a:schemeClr val="bg1"/>
                  </a:solidFill>
                </a:rPr>
                <a:t>emmfg.com</a:t>
              </a:r>
              <a:endParaRPr lang="en-CA" sz="1000" b="0" dirty="0">
                <a:solidFill>
                  <a:schemeClr val="bg1"/>
                </a:solidFill>
              </a:endParaRPr>
            </a:p>
          </p:txBody>
        </p:sp>
      </p:grpSp>
    </p:spTree>
    <p:extLst>
      <p:ext uri="{BB962C8B-B14F-4D97-AF65-F5344CB8AC3E}">
        <p14:creationId xmlns:p14="http://schemas.microsoft.com/office/powerpoint/2010/main" val="714578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7</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grpSp>
        <p:nvGrpSpPr>
          <p:cNvPr id="5" name="Group 4"/>
          <p:cNvGrpSpPr/>
          <p:nvPr/>
        </p:nvGrpSpPr>
        <p:grpSpPr>
          <a:xfrm>
            <a:off x="882483" y="2467958"/>
            <a:ext cx="7574343" cy="3319372"/>
            <a:chOff x="311995" y="563670"/>
            <a:chExt cx="8520010" cy="3733800"/>
          </a:xfrm>
        </p:grpSpPr>
        <p:pic>
          <p:nvPicPr>
            <p:cNvPr id="14" name="Picture 13"/>
            <p:cNvPicPr/>
            <p:nvPr/>
          </p:nvPicPr>
          <p:blipFill rotWithShape="1">
            <a:blip r:embed="rId3" cstate="print">
              <a:extLst>
                <a:ext uri="{28A0092B-C50C-407E-A947-70E740481C1C}">
                  <a14:useLocalDpi xmlns:a14="http://schemas.microsoft.com/office/drawing/2010/main" val="0"/>
                </a:ext>
              </a:extLst>
            </a:blip>
            <a:srcRect b="14493"/>
            <a:stretch/>
          </p:blipFill>
          <p:spPr>
            <a:xfrm>
              <a:off x="311995" y="563670"/>
              <a:ext cx="8520010" cy="3733800"/>
            </a:xfrm>
            <a:prstGeom prst="rect">
              <a:avLst/>
            </a:prstGeom>
          </p:spPr>
        </p:pic>
        <p:sp>
          <p:nvSpPr>
            <p:cNvPr id="4" name="Rectangle 3"/>
            <p:cNvSpPr/>
            <p:nvPr/>
          </p:nvSpPr>
          <p:spPr bwMode="auto">
            <a:xfrm>
              <a:off x="7315200" y="1524000"/>
              <a:ext cx="1066800" cy="356196"/>
            </a:xfrm>
            <a:prstGeom prst="rect">
              <a:avLst/>
            </a:prstGeom>
            <a:solidFill>
              <a:srgbClr val="FF0000">
                <a:alpha val="21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000" b="1" i="0" u="none" strike="noStrike" cap="none" normalizeH="0" baseline="0" smtClean="0">
                <a:ln>
                  <a:noFill/>
                </a:ln>
                <a:solidFill>
                  <a:schemeClr val="tx1"/>
                </a:solidFill>
                <a:effectLst/>
                <a:latin typeface="Arial" charset="0"/>
              </a:endParaRPr>
            </a:p>
          </p:txBody>
        </p:sp>
      </p:grpSp>
      <p:sp>
        <p:nvSpPr>
          <p:cNvPr id="11" name="Content Placeholder 2"/>
          <p:cNvSpPr txBox="1">
            <a:spLocks/>
          </p:cNvSpPr>
          <p:nvPr/>
        </p:nvSpPr>
        <p:spPr bwMode="auto">
          <a:xfrm>
            <a:off x="871498" y="1008146"/>
            <a:ext cx="7500146" cy="1367383"/>
          </a:xfrm>
          <a:prstGeom prst="rect">
            <a:avLst/>
          </a:prstGeom>
          <a:noFill/>
          <a:ln w="9525">
            <a:noFill/>
            <a:miter lim="800000"/>
            <a:headEnd/>
            <a:tailEnd/>
          </a:ln>
        </p:spPr>
        <p:txBody>
          <a:bodyPr/>
          <a:lstStyle/>
          <a:p>
            <a:pPr eaLnBrk="0" hangingPunct="0">
              <a:spcBef>
                <a:spcPct val="20000"/>
              </a:spcBef>
              <a:buSzPct val="100000"/>
            </a:pPr>
            <a:r>
              <a:rPr lang="en-US" altLang="en-US" sz="2200" b="0" dirty="0" smtClean="0"/>
              <a:t>The nature of acoustic emission in EDM as it relates to fundamental process mechanisms pertinent to gap flushing is also presented</a:t>
            </a:r>
          </a:p>
          <a:p>
            <a:pPr marL="342900" indent="-342900" eaLnBrk="0" hangingPunct="0">
              <a:spcBef>
                <a:spcPct val="20000"/>
              </a:spcBef>
              <a:buSzPct val="100000"/>
              <a:buBlip>
                <a:blip r:embed="rId4"/>
              </a:buBlip>
            </a:pPr>
            <a:endParaRPr lang="en-US" altLang="en-US" sz="2200" b="0" dirty="0"/>
          </a:p>
          <a:p>
            <a:pPr marL="342900" indent="-342900" eaLnBrk="0" hangingPunct="0">
              <a:spcBef>
                <a:spcPct val="20000"/>
              </a:spcBef>
              <a:buSzPct val="100000"/>
              <a:buFontTx/>
              <a:buBlip>
                <a:blip r:embed="rId4"/>
              </a:buBlip>
            </a:pPr>
            <a:endParaRPr lang="en-US" sz="2200" b="0" dirty="0" smtClean="0">
              <a:latin typeface="Arial" pitchFamily="34" charset="0"/>
              <a:cs typeface="Arial" pitchFamily="34" charset="0"/>
            </a:endParaRPr>
          </a:p>
          <a:p>
            <a:pPr marL="342900" indent="-342900" eaLnBrk="0" hangingPunct="0">
              <a:spcBef>
                <a:spcPct val="20000"/>
              </a:spcBef>
              <a:buSzPct val="100000"/>
              <a:buFontTx/>
              <a:buBlip>
                <a:blip r:embed="rId4"/>
              </a:buBlip>
            </a:pPr>
            <a:endParaRPr lang="en-US" sz="2200" b="0" dirty="0" smtClean="0">
              <a:latin typeface="Arial" pitchFamily="34" charset="0"/>
              <a:cs typeface="Arial" pitchFamily="34" charset="0"/>
            </a:endParaRPr>
          </a:p>
          <a:p>
            <a:pPr lvl="1" eaLnBrk="0" hangingPunct="0">
              <a:spcBef>
                <a:spcPct val="20000"/>
              </a:spcBef>
              <a:buSzPct val="100000"/>
            </a:pP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a:p>
            <a:pPr marL="342900" indent="-342900" eaLnBrk="0" hangingPunct="0">
              <a:spcBef>
                <a:spcPct val="20000"/>
              </a:spcBef>
              <a:buSzPct val="100000"/>
              <a:buFontTx/>
              <a:buBlip>
                <a:blip r:embed="rId4"/>
              </a:buBlip>
            </a:pP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a:p>
            <a:pPr eaLnBrk="0" hangingPunct="0">
              <a:spcBef>
                <a:spcPct val="20000"/>
              </a:spcBef>
              <a:buSzPct val="100000"/>
            </a:pPr>
            <a:endParaRPr lang="en-US" sz="2200" b="0" dirty="0" smtClean="0">
              <a:latin typeface="Arial" pitchFamily="34" charset="0"/>
              <a:cs typeface="Arial" pitchFamily="34" charset="0"/>
            </a:endParaRPr>
          </a:p>
        </p:txBody>
      </p:sp>
    </p:spTree>
    <p:extLst>
      <p:ext uri="{BB962C8B-B14F-4D97-AF65-F5344CB8AC3E}">
        <p14:creationId xmlns:p14="http://schemas.microsoft.com/office/powerpoint/2010/main" val="25948605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sldNum" sz="quarter" idx="4294967295"/>
          </p:nvPr>
        </p:nvSpPr>
        <p:spPr>
          <a:xfrm>
            <a:off x="8523288" y="6180138"/>
            <a:ext cx="601662" cy="409575"/>
          </a:xfrm>
          <a:noFill/>
        </p:spPr>
        <p:txBody>
          <a:bodyPr/>
          <a:lstStyle/>
          <a:p>
            <a:pPr algn="r"/>
            <a:fld id="{EBBC2A56-CCB2-49FD-A2ED-7F6CB950A55E}" type="slidenum">
              <a:rPr lang="en-US" sz="1200" b="0" i="1" smtClean="0">
                <a:solidFill>
                  <a:srgbClr val="FF0000"/>
                </a:solidFill>
              </a:rPr>
              <a:pPr algn="r"/>
              <a:t>8</a:t>
            </a:fld>
            <a:r>
              <a:rPr lang="en-US" sz="1200" b="0" i="1" dirty="0" smtClean="0">
                <a:solidFill>
                  <a:srgbClr val="FF0000"/>
                </a:solidFill>
              </a:rPr>
              <a:t>/20</a:t>
            </a:r>
          </a:p>
        </p:txBody>
      </p:sp>
      <p:cxnSp>
        <p:nvCxnSpPr>
          <p:cNvPr id="18" name="Straight Connector 17"/>
          <p:cNvCxnSpPr/>
          <p:nvPr/>
        </p:nvCxnSpPr>
        <p:spPr bwMode="auto">
          <a:xfrm>
            <a:off x="76200" y="6469063"/>
            <a:ext cx="8991600" cy="1587"/>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197" name="TextBox 19"/>
          <p:cNvSpPr txBox="1">
            <a:spLocks noChangeArrowheads="1"/>
          </p:cNvSpPr>
          <p:nvPr/>
        </p:nvSpPr>
        <p:spPr bwMode="auto">
          <a:xfrm>
            <a:off x="7240914" y="6464240"/>
            <a:ext cx="1903086" cy="400110"/>
          </a:xfrm>
          <a:prstGeom prst="rect">
            <a:avLst/>
          </a:prstGeom>
          <a:noFill/>
          <a:ln w="9525">
            <a:noFill/>
            <a:miter lim="800000"/>
            <a:headEnd/>
            <a:tailEnd/>
          </a:ln>
        </p:spPr>
        <p:txBody>
          <a:bodyPr wrap="none">
            <a:spAutoFit/>
          </a:bodyPr>
          <a:lstStyle/>
          <a:p>
            <a:pPr algn="r"/>
            <a:r>
              <a:rPr lang="en-US" sz="1000" b="0" dirty="0" smtClean="0"/>
              <a:t>65</a:t>
            </a:r>
            <a:r>
              <a:rPr lang="en-US" sz="1000" b="0" baseline="30000" dirty="0" smtClean="0"/>
              <a:t>th </a:t>
            </a:r>
            <a:r>
              <a:rPr lang="en-US" sz="1000" b="0" dirty="0" smtClean="0"/>
              <a:t>CIRP General </a:t>
            </a:r>
            <a:r>
              <a:rPr lang="en-US" sz="1000" b="0" dirty="0"/>
              <a:t>Assembly</a:t>
            </a:r>
          </a:p>
          <a:p>
            <a:pPr algn="r"/>
            <a:r>
              <a:rPr lang="en-US" sz="1000" b="0" dirty="0" smtClean="0"/>
              <a:t>Cape Town, </a:t>
            </a:r>
            <a:r>
              <a:rPr lang="en-US" sz="1000" b="0" dirty="0"/>
              <a:t>August </a:t>
            </a:r>
            <a:r>
              <a:rPr lang="en-US" sz="1000" b="0" dirty="0" smtClean="0"/>
              <a:t>26, 2015</a:t>
            </a:r>
            <a:endParaRPr lang="en-US" sz="1000" b="0" dirty="0"/>
          </a:p>
        </p:txBody>
      </p:sp>
      <p:sp>
        <p:nvSpPr>
          <p:cNvPr id="8196" name="TextBox 18"/>
          <p:cNvSpPr txBox="1">
            <a:spLocks noChangeArrowheads="1"/>
          </p:cNvSpPr>
          <p:nvPr/>
        </p:nvSpPr>
        <p:spPr bwMode="auto">
          <a:xfrm>
            <a:off x="0" y="6457950"/>
            <a:ext cx="4091185" cy="400110"/>
          </a:xfrm>
          <a:prstGeom prst="rect">
            <a:avLst/>
          </a:prstGeom>
          <a:noFill/>
          <a:ln w="9525">
            <a:noFill/>
            <a:miter lim="800000"/>
            <a:headEnd/>
            <a:tailEnd/>
          </a:ln>
        </p:spPr>
        <p:txBody>
          <a:bodyPr wrap="none">
            <a:spAutoFit/>
          </a:bodyPr>
          <a:lstStyle/>
          <a:p>
            <a:r>
              <a:rPr lang="en-US" sz="1000" b="0" dirty="0" smtClean="0"/>
              <a:t>Real-time evaluation of gap flushing in electrical discharge machining</a:t>
            </a:r>
            <a:endParaRPr lang="en-US" sz="1000" b="0" dirty="0"/>
          </a:p>
          <a:p>
            <a:r>
              <a:rPr lang="en-US" sz="1000" b="0" i="1" dirty="0" smtClean="0"/>
              <a:t>A. Goodlet, P</a:t>
            </a:r>
            <a:r>
              <a:rPr lang="en-US" sz="1000" b="0" i="1" dirty="0"/>
              <a:t>. </a:t>
            </a:r>
            <a:r>
              <a:rPr lang="en-US" sz="1000" b="0" i="1" dirty="0" smtClean="0"/>
              <a:t>Koshy</a:t>
            </a:r>
            <a:endParaRPr lang="en-US" sz="1000" b="0" i="1" dirty="0"/>
          </a:p>
        </p:txBody>
      </p:sp>
      <p:pic>
        <p:nvPicPr>
          <p:cNvPr id="7" name="Picture 5" descr="C:\DOCUME~1\ADMINI~1\LOCALS~1\Temp\~AUT0001.bmp"/>
          <p:cNvPicPr>
            <a:picLocks noChangeAspect="1" noChangeArrowheads="1"/>
          </p:cNvPicPr>
          <p:nvPr/>
        </p:nvPicPr>
        <p:blipFill>
          <a:blip r:embed="rId3" cstate="print"/>
          <a:srcRect/>
          <a:stretch>
            <a:fillRect/>
          </a:stretch>
        </p:blipFill>
        <p:spPr bwMode="auto">
          <a:xfrm>
            <a:off x="334782" y="335371"/>
            <a:ext cx="4022686" cy="3276600"/>
          </a:xfrm>
          <a:prstGeom prst="rect">
            <a:avLst/>
          </a:prstGeom>
          <a:noFill/>
          <a:ln w="19050">
            <a:solidFill>
              <a:schemeClr val="tx2"/>
            </a:solidFill>
            <a:miter lim="800000"/>
            <a:headEnd/>
            <a:tailEnd/>
          </a:ln>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0768" y="3276601"/>
            <a:ext cx="4900882" cy="2668306"/>
          </a:xfrm>
          <a:prstGeom prst="rect">
            <a:avLst/>
          </a:prstGeom>
        </p:spPr>
      </p:pic>
      <p:graphicFrame>
        <p:nvGraphicFramePr>
          <p:cNvPr id="9" name="Group 34"/>
          <p:cNvGraphicFramePr>
            <a:graphicFrameLocks noGrp="1"/>
          </p:cNvGraphicFramePr>
          <p:nvPr>
            <p:extLst>
              <p:ext uri="{D42A27DB-BD31-4B8C-83A1-F6EECF244321}">
                <p14:modId xmlns:p14="http://schemas.microsoft.com/office/powerpoint/2010/main" val="3745415032"/>
              </p:ext>
            </p:extLst>
          </p:nvPr>
        </p:nvGraphicFramePr>
        <p:xfrm>
          <a:off x="4540628" y="827720"/>
          <a:ext cx="4125912" cy="2022177"/>
        </p:xfrm>
        <a:graphic>
          <a:graphicData uri="http://schemas.openxmlformats.org/drawingml/2006/table">
            <a:tbl>
              <a:tblPr/>
              <a:tblGrid>
                <a:gridCol w="2062956"/>
                <a:gridCol w="2062956"/>
              </a:tblGrid>
              <a:tr h="33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99"/>
                          </a:solidFill>
                          <a:effectLst/>
                          <a:latin typeface="Arial" charset="0"/>
                          <a:cs typeface="Arial" charset="0"/>
                        </a:rPr>
                        <a:t>average voltage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99"/>
                          </a:solidFill>
                          <a:effectLst/>
                          <a:latin typeface="Arial" charset="0"/>
                          <a:cs typeface="Arial" charset="0"/>
                        </a:rPr>
                        <a:t>75 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5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99"/>
                          </a:solidFill>
                          <a:effectLst/>
                          <a:latin typeface="Arial" charset="0"/>
                          <a:cs typeface="Arial" charset="0"/>
                        </a:rPr>
                        <a:t>peak current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99"/>
                          </a:solidFill>
                          <a:effectLst/>
                          <a:latin typeface="Arial" charset="0"/>
                          <a:cs typeface="Arial" charset="0"/>
                        </a:rPr>
                        <a:t>4.4 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074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99"/>
                          </a:solidFill>
                          <a:effectLst/>
                          <a:latin typeface="Arial" charset="0"/>
                          <a:cs typeface="Arial" charset="0"/>
                        </a:rPr>
                        <a:t>polarity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99"/>
                          </a:solidFill>
                          <a:effectLst/>
                          <a:latin typeface="Arial" charset="0"/>
                          <a:cs typeface="Arial" charset="0"/>
                        </a:rPr>
                        <a:t>copper disk tool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99"/>
                          </a:solidFill>
                          <a:effectLst/>
                          <a:latin typeface="Arial" charset="0"/>
                          <a:cs typeface="Arial" charset="0"/>
                        </a:rPr>
                        <a:t>pulse on-time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99"/>
                          </a:solidFill>
                          <a:effectLst/>
                          <a:latin typeface="Arial" charset="0"/>
                          <a:cs typeface="Arial" charset="0"/>
                        </a:rPr>
                        <a:t>154 µs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0743">
                <a:tc>
                  <a:txBody>
                    <a:bodyPr/>
                    <a:lstStyle/>
                    <a:p>
                      <a:r>
                        <a:rPr lang="en-US" sz="1600" dirty="0" smtClean="0">
                          <a:latin typeface="Arial" pitchFamily="34" charset="0"/>
                          <a:cs typeface="Arial" pitchFamily="34" charset="0"/>
                        </a:rPr>
                        <a:t>pulse off-time</a:t>
                      </a:r>
                      <a:endParaRPr lang="en-US" sz="1600" dirty="0">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                           </a:t>
                      </a:r>
                      <a:r>
                        <a:rPr lang="en-US" sz="1600" dirty="0" smtClean="0">
                          <a:latin typeface="Arial" pitchFamily="34" charset="0"/>
                          <a:cs typeface="Arial" pitchFamily="34" charset="0"/>
                        </a:rPr>
                        <a:t>37 </a:t>
                      </a:r>
                      <a:r>
                        <a:rPr kumimoji="0" lang="en-US" sz="1600" b="0" i="0" u="none" strike="noStrike" cap="none" normalizeH="0" baseline="0" dirty="0" smtClean="0">
                          <a:ln>
                            <a:noFill/>
                          </a:ln>
                          <a:solidFill>
                            <a:srgbClr val="000099"/>
                          </a:solidFill>
                          <a:effectLst/>
                          <a:latin typeface="Arial" charset="0"/>
                          <a:cs typeface="Arial" charset="0"/>
                        </a:rPr>
                        <a:t>µs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99"/>
                          </a:solidFill>
                          <a:effectLst/>
                          <a:latin typeface="Arial" charset="0"/>
                          <a:cs typeface="Arial" charset="0"/>
                        </a:rPr>
                        <a:t>machining area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99"/>
                          </a:solidFill>
                          <a:effectLst/>
                          <a:latin typeface="Arial" charset="0"/>
                          <a:cs typeface="Arial" charset="0"/>
                        </a:rPr>
                        <a:t>3.2 x 25.4 mm</a:t>
                      </a:r>
                      <a:r>
                        <a:rPr kumimoji="0" lang="en-US" sz="1600" b="0" i="0" u="none" strike="noStrike" cap="none" normalizeH="0" baseline="30000" dirty="0" smtClean="0">
                          <a:ln>
                            <a:noFill/>
                          </a:ln>
                          <a:solidFill>
                            <a:srgbClr val="000099"/>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Content Placeholder 2"/>
          <p:cNvSpPr txBox="1">
            <a:spLocks/>
          </p:cNvSpPr>
          <p:nvPr/>
        </p:nvSpPr>
        <p:spPr bwMode="auto">
          <a:xfrm>
            <a:off x="228600" y="4267200"/>
            <a:ext cx="3474866" cy="1219200"/>
          </a:xfrm>
          <a:prstGeom prst="rect">
            <a:avLst/>
          </a:prstGeom>
          <a:noFill/>
          <a:ln w="9525">
            <a:noFill/>
            <a:miter lim="800000"/>
            <a:headEnd/>
            <a:tailEnd/>
          </a:ln>
        </p:spPr>
        <p:txBody>
          <a:bodyPr/>
          <a:lstStyle/>
          <a:p>
            <a:pPr algn="r" eaLnBrk="0" hangingPunct="0">
              <a:spcBef>
                <a:spcPct val="20000"/>
              </a:spcBef>
              <a:buSzPct val="100000"/>
            </a:pPr>
            <a:r>
              <a:rPr lang="en-US" altLang="en-US" sz="2200" b="0" dirty="0" smtClean="0"/>
              <a:t>Rotating disk electrode provided quantifiable and consistent flushing </a:t>
            </a:r>
            <a:endParaRPr lang="en-US" sz="2200" b="0" dirty="0" smtClean="0">
              <a:latin typeface="Arial" pitchFamily="34" charset="0"/>
              <a:cs typeface="Arial" pitchFamily="34" charset="0"/>
            </a:endParaRPr>
          </a:p>
        </p:txBody>
      </p:sp>
    </p:spTree>
    <p:extLst>
      <p:ext uri="{BB962C8B-B14F-4D97-AF65-F5344CB8AC3E}">
        <p14:creationId xmlns:p14="http://schemas.microsoft.com/office/powerpoint/2010/main" val="20327329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Default Design">
  <a:themeElements>
    <a:clrScheme name="Default Design 9">
      <a:dk1>
        <a:srgbClr val="000099"/>
      </a:dk1>
      <a:lt1>
        <a:srgbClr val="FFFFFF"/>
      </a:lt1>
      <a:dk2>
        <a:srgbClr val="000000"/>
      </a:dk2>
      <a:lt2>
        <a:srgbClr val="000099"/>
      </a:lt2>
      <a:accent1>
        <a:srgbClr val="000000"/>
      </a:accent1>
      <a:accent2>
        <a:srgbClr val="000099"/>
      </a:accent2>
      <a:accent3>
        <a:srgbClr val="FFFFFF"/>
      </a:accent3>
      <a:accent4>
        <a:srgbClr val="000082"/>
      </a:accent4>
      <a:accent5>
        <a:srgbClr val="AAAAAA"/>
      </a:accent5>
      <a:accent6>
        <a:srgbClr val="00008A"/>
      </a:accent6>
      <a:hlink>
        <a:srgbClr val="000099"/>
      </a:hlink>
      <a:folHlink>
        <a:srgbClr val="000099"/>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alpha val="21000"/>
          </a:srgbClr>
        </a:solidFill>
        <a:ln w="9525" cap="flat" cmpd="sng" algn="ctr">
          <a:solidFill>
            <a:srgbClr val="000000"/>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3399"/>
        </a:solidFill>
        <a:ln w="9525" cap="flat" cmpd="sng" algn="ctr">
          <a:solidFill>
            <a:srgbClr val="0000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FF"/>
        </a:dk1>
        <a:lt1>
          <a:srgbClr val="FFFFFF"/>
        </a:lt1>
        <a:dk2>
          <a:srgbClr val="0000FF"/>
        </a:dk2>
        <a:lt2>
          <a:srgbClr val="0000FF"/>
        </a:lt2>
        <a:accent1>
          <a:srgbClr val="990000"/>
        </a:accent1>
        <a:accent2>
          <a:srgbClr val="0000FF"/>
        </a:accent2>
        <a:accent3>
          <a:srgbClr val="FFFFFF"/>
        </a:accent3>
        <a:accent4>
          <a:srgbClr val="0000DA"/>
        </a:accent4>
        <a:accent5>
          <a:srgbClr val="CAAAAA"/>
        </a:accent5>
        <a:accent6>
          <a:srgbClr val="0000E7"/>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Default Design 9">
        <a:dk1>
          <a:srgbClr val="000099"/>
        </a:dk1>
        <a:lt1>
          <a:srgbClr val="FFFFFF"/>
        </a:lt1>
        <a:dk2>
          <a:srgbClr val="000000"/>
        </a:dk2>
        <a:lt2>
          <a:srgbClr val="000099"/>
        </a:lt2>
        <a:accent1>
          <a:srgbClr val="000000"/>
        </a:accent1>
        <a:accent2>
          <a:srgbClr val="000099"/>
        </a:accent2>
        <a:accent3>
          <a:srgbClr val="FFFFFF"/>
        </a:accent3>
        <a:accent4>
          <a:srgbClr val="000082"/>
        </a:accent4>
        <a:accent5>
          <a:srgbClr val="AAAAAA"/>
        </a:accent5>
        <a:accent6>
          <a:srgbClr val="0000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000000"/>
      </a:lt2>
      <a:accent1>
        <a:srgbClr val="000000"/>
      </a:accent1>
      <a:accent2>
        <a:srgbClr val="000000"/>
      </a:accent2>
      <a:accent3>
        <a:srgbClr val="FFFFFF"/>
      </a:accent3>
      <a:accent4>
        <a:srgbClr val="000000"/>
      </a:accent4>
      <a:accent5>
        <a:srgbClr val="AAAAAA"/>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24649</TotalTime>
  <Words>3110</Words>
  <Application>Microsoft Office PowerPoint</Application>
  <PresentationFormat>On-screen Show (4:3)</PresentationFormat>
  <Paragraphs>431</Paragraphs>
  <Slides>22</Slides>
  <Notes>22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22</vt:i4>
      </vt:variant>
    </vt:vector>
  </HeadingPairs>
  <TitlesOfParts>
    <vt:vector size="33" baseType="lpstr">
      <vt:lpstr>Arial</vt:lpstr>
      <vt:lpstr>Calibri</vt:lpstr>
      <vt:lpstr>Calibri Light</vt:lpstr>
      <vt:lpstr>Times New Roman</vt:lpstr>
      <vt:lpstr>Default Design</vt:lpstr>
      <vt:lpstr>5_Custom Design</vt:lpstr>
      <vt:lpstr>4_Custom Design</vt:lpstr>
      <vt:lpstr>3_Custom Design</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CIRP_2007</dc:title>
  <dc:creator>Phil Koshy</dc:creator>
  <cp:lastModifiedBy>koshy</cp:lastModifiedBy>
  <cp:revision>1864</cp:revision>
  <cp:lastPrinted>2013-08-09T13:41:59Z</cp:lastPrinted>
  <dcterms:created xsi:type="dcterms:W3CDTF">1999-07-28T16:24:50Z</dcterms:created>
  <dcterms:modified xsi:type="dcterms:W3CDTF">2015-08-14T15:27:03Z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alley@vt.edu</vt:lpwstr>
  </property>
  <property fmtid="{D5CDD505-2E9C-101B-9397-08002B2CF9AE}" pid="8" name="HomePage">
    <vt:lpwstr>http://www.me.vt.edu/writing/</vt:lpwstr>
  </property>
  <property fmtid="{D5CDD505-2E9C-101B-9397-08002B2CF9AE}" pid="9" name="Other">
    <vt:lpwstr>Virginia Tech</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D:\My Documents\web pages\handbook\visuals\</vt:lpwstr>
  </property>
</Properties>
</file>